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416" r:id="rId2"/>
    <p:sldId id="259" r:id="rId3"/>
    <p:sldId id="359"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417" r:id="rId34"/>
    <p:sldId id="389" r:id="rId35"/>
    <p:sldId id="390" r:id="rId36"/>
    <p:sldId id="391" r:id="rId37"/>
    <p:sldId id="411" r:id="rId38"/>
    <p:sldId id="412" r:id="rId39"/>
    <p:sldId id="413"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8CF"/>
    <a:srgbClr val="0066B3"/>
    <a:srgbClr val="256ABD"/>
    <a:srgbClr val="0D29B3"/>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04" autoAdjust="0"/>
    <p:restoredTop sz="74241" autoAdjust="0"/>
  </p:normalViewPr>
  <p:slideViewPr>
    <p:cSldViewPr>
      <p:cViewPr>
        <p:scale>
          <a:sx n="66" d="100"/>
          <a:sy n="66" d="100"/>
        </p:scale>
        <p:origin x="-1790" y="-144"/>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580" y="-84"/>
      </p:cViewPr>
      <p:guideLst>
        <p:guide orient="horz" pos="2932"/>
        <p:guide pos="22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4/1/2014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4/1/2014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aspricewatch.com/web_gas_taxes.php"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four consumers in the market for</a:t>
            </a:r>
          </a:p>
          <a:p>
            <a:r>
              <a:rPr lang="en-US" sz="1200" b="0" i="0" u="none" strike="noStrike" kern="1200" baseline="0" dirty="0" smtClean="0">
                <a:solidFill>
                  <a:schemeClr val="tx1"/>
                </a:solidFill>
                <a:latin typeface="+mn-lt"/>
                <a:ea typeface="+mn-ea"/>
                <a:cs typeface="+mn-cs"/>
              </a:rPr>
              <a:t>chai tea, the demand curve is determined</a:t>
            </a:r>
          </a:p>
          <a:p>
            <a:r>
              <a:rPr lang="en-US" sz="1200" b="0" i="0" u="none" strike="noStrike" kern="1200" baseline="0" dirty="0" smtClean="0">
                <a:solidFill>
                  <a:schemeClr val="tx1"/>
                </a:solidFill>
                <a:latin typeface="+mn-lt"/>
                <a:ea typeface="+mn-ea"/>
                <a:cs typeface="+mn-cs"/>
              </a:rPr>
              <a:t>by the highest price each consumer is</a:t>
            </a:r>
          </a:p>
          <a:p>
            <a:r>
              <a:rPr lang="en-US" sz="1200" b="0" i="0" u="none" strike="noStrike" kern="1200" baseline="0" dirty="0" smtClean="0">
                <a:solidFill>
                  <a:schemeClr val="tx1"/>
                </a:solidFill>
                <a:latin typeface="+mn-lt"/>
                <a:ea typeface="+mn-ea"/>
                <a:cs typeface="+mn-cs"/>
              </a:rPr>
              <a:t>willing</a:t>
            </a:r>
          </a:p>
          <a:p>
            <a:r>
              <a:rPr lang="en-US" sz="1200" b="0" i="0" u="none" strike="noStrike" kern="1200" baseline="0" dirty="0" smtClean="0">
                <a:solidFill>
                  <a:schemeClr val="tx1"/>
                </a:solidFill>
                <a:latin typeface="+mn-lt"/>
                <a:ea typeface="+mn-ea"/>
                <a:cs typeface="+mn-cs"/>
              </a:rPr>
              <a:t>to pay. For prices above $6, no tea</a:t>
            </a:r>
          </a:p>
          <a:p>
            <a:r>
              <a:rPr lang="en-US" sz="1200" b="0" i="0" u="none" strike="noStrike" kern="1200" baseline="0" dirty="0" smtClean="0">
                <a:solidFill>
                  <a:schemeClr val="tx1"/>
                </a:solidFill>
                <a:latin typeface="+mn-lt"/>
                <a:ea typeface="+mn-ea"/>
                <a:cs typeface="+mn-cs"/>
              </a:rPr>
              <a:t>is sold because</a:t>
            </a:r>
          </a:p>
          <a:p>
            <a:r>
              <a:rPr lang="en-US" sz="1200" b="0" i="0" u="none" strike="noStrike" kern="1200" baseline="0" dirty="0" smtClean="0">
                <a:solidFill>
                  <a:schemeClr val="tx1"/>
                </a:solidFill>
                <a:latin typeface="+mn-lt"/>
                <a:ea typeface="+mn-ea"/>
                <a:cs typeface="+mn-cs"/>
              </a:rPr>
              <a:t>$6 is the highest price any</a:t>
            </a:r>
          </a:p>
          <a:p>
            <a:r>
              <a:rPr lang="en-US" sz="1200" b="0" i="0" u="none" strike="noStrike" kern="1200" baseline="0" dirty="0" smtClean="0">
                <a:solidFill>
                  <a:schemeClr val="tx1"/>
                </a:solidFill>
                <a:latin typeface="+mn-lt"/>
                <a:ea typeface="+mn-ea"/>
                <a:cs typeface="+mn-cs"/>
              </a:rPr>
              <a:t>consumer</a:t>
            </a:r>
          </a:p>
          <a:p>
            <a:r>
              <a:rPr lang="en-US" sz="1200" b="0" i="0" u="none" strike="noStrike" kern="1200" baseline="0" dirty="0" smtClean="0">
                <a:solidFill>
                  <a:schemeClr val="tx1"/>
                </a:solidFill>
                <a:latin typeface="+mn-lt"/>
                <a:ea typeface="+mn-ea"/>
                <a:cs typeface="+mn-cs"/>
              </a:rPr>
              <a:t>is willing to pay. For prices of $3</a:t>
            </a:r>
          </a:p>
          <a:p>
            <a:r>
              <a:rPr lang="en-US" sz="1200" b="0" i="0" u="none" strike="noStrike" kern="1200" baseline="0" dirty="0" smtClean="0">
                <a:solidFill>
                  <a:schemeClr val="tx1"/>
                </a:solidFill>
                <a:latin typeface="+mn-lt"/>
                <a:ea typeface="+mn-ea"/>
                <a:cs typeface="+mn-cs"/>
              </a:rPr>
              <a:t>and below, each of the four consumers is</a:t>
            </a:r>
          </a:p>
          <a:p>
            <a:r>
              <a:rPr lang="en-US" sz="1200" b="0" i="0" u="none" strike="noStrike" kern="1200" baseline="0" dirty="0" smtClean="0">
                <a:solidFill>
                  <a:schemeClr val="tx1"/>
                </a:solidFill>
                <a:latin typeface="+mn-lt"/>
                <a:ea typeface="+mn-ea"/>
                <a:cs typeface="+mn-cs"/>
              </a:rPr>
              <a:t>willing to buy a cup of tea.</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6</a:t>
            </a:fld>
            <a:endParaRPr lang="en-US"/>
          </a:p>
        </p:txBody>
      </p:sp>
    </p:spTree>
    <p:extLst>
      <p:ext uri="{BB962C8B-B14F-4D97-AF65-F5344CB8AC3E}">
        <p14:creationId xmlns:p14="http://schemas.microsoft.com/office/powerpoint/2010/main" val="651167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source: </a:t>
            </a:r>
            <a:r>
              <a:rPr lang="en-US" i="1" dirty="0">
                <a:hlinkClick r:id="rId3"/>
              </a:rPr>
              <a:t>http://www.gaspricewatch.com/web_gas_taxes.php</a:t>
            </a:r>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35</a:t>
            </a:fld>
            <a:endParaRPr lang="en-US"/>
          </a:p>
        </p:txBody>
      </p:sp>
    </p:spTree>
    <p:extLst>
      <p:ext uri="{BB962C8B-B14F-4D97-AF65-F5344CB8AC3E}">
        <p14:creationId xmlns:p14="http://schemas.microsoft.com/office/powerpoint/2010/main" val="235216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Without the tax, market equilibrium occurs at</a:t>
            </a:r>
          </a:p>
          <a:p>
            <a:r>
              <a:rPr lang="en-US" sz="1200" b="0" i="0" u="none" strike="noStrike" kern="1200" baseline="0" dirty="0" smtClean="0">
                <a:solidFill>
                  <a:schemeClr val="tx1"/>
                </a:solidFill>
                <a:latin typeface="+mn-lt"/>
                <a:ea typeface="+mn-ea"/>
                <a:cs typeface="+mn-cs"/>
              </a:rPr>
              <a:t>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The equilibrium price of cigarettes is</a:t>
            </a:r>
          </a:p>
          <a:p>
            <a:r>
              <a:rPr lang="en-US" sz="1200" b="0" i="0" u="none" strike="noStrike" kern="1200" baseline="0" dirty="0" smtClean="0">
                <a:solidFill>
                  <a:schemeClr val="tx1"/>
                </a:solidFill>
                <a:latin typeface="+mn-lt"/>
                <a:ea typeface="+mn-ea"/>
                <a:cs typeface="+mn-cs"/>
              </a:rPr>
              <a:t>$5.00 per pack, and 4 billion packs of cigarettes</a:t>
            </a:r>
          </a:p>
          <a:p>
            <a:r>
              <a:rPr lang="en-US" sz="1200" b="0" i="0" u="none" strike="noStrike" kern="1200" baseline="0" dirty="0" smtClean="0">
                <a:solidFill>
                  <a:schemeClr val="tx1"/>
                </a:solidFill>
                <a:latin typeface="+mn-lt"/>
                <a:ea typeface="+mn-ea"/>
                <a:cs typeface="+mn-cs"/>
              </a:rPr>
              <a:t>are sold per year. A $1.00-per-pack tax on</a:t>
            </a:r>
          </a:p>
          <a:p>
            <a:r>
              <a:rPr lang="en-US" sz="1200" b="0" i="0" u="none" strike="noStrike" kern="1200" baseline="0" dirty="0" smtClean="0">
                <a:solidFill>
                  <a:schemeClr val="tx1"/>
                </a:solidFill>
                <a:latin typeface="+mn-lt"/>
                <a:ea typeface="+mn-ea"/>
                <a:cs typeface="+mn-cs"/>
              </a:rPr>
              <a:t>cigarettes will cause the supply curve for cigarettes</a:t>
            </a:r>
          </a:p>
          <a:p>
            <a:r>
              <a:rPr lang="en-US" sz="1200" b="0" i="0" u="none" strike="noStrike" kern="1200" baseline="0" dirty="0" smtClean="0">
                <a:solidFill>
                  <a:schemeClr val="tx1"/>
                </a:solidFill>
                <a:latin typeface="+mn-lt"/>
                <a:ea typeface="+mn-ea"/>
                <a:cs typeface="+mn-cs"/>
              </a:rPr>
              <a:t>to shift up by $1.00, from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1 to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2. The</a:t>
            </a:r>
          </a:p>
          <a:p>
            <a:r>
              <a:rPr lang="en-US" sz="1200" b="0" i="0" u="none" strike="noStrike" kern="1200" baseline="0" dirty="0" smtClean="0">
                <a:solidFill>
                  <a:schemeClr val="tx1"/>
                </a:solidFill>
                <a:latin typeface="+mn-lt"/>
                <a:ea typeface="+mn-ea"/>
                <a:cs typeface="+mn-cs"/>
              </a:rPr>
              <a:t>new equilibrium occurs at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The price</a:t>
            </a:r>
          </a:p>
          <a:p>
            <a:r>
              <a:rPr lang="en-US" sz="1200" b="0" i="0" u="none" strike="noStrike" kern="1200" baseline="0" dirty="0" smtClean="0">
                <a:solidFill>
                  <a:schemeClr val="tx1"/>
                </a:solidFill>
                <a:latin typeface="+mn-lt"/>
                <a:ea typeface="+mn-ea"/>
                <a:cs typeface="+mn-cs"/>
              </a:rPr>
              <a:t>of cigarettes will increase by $0.90, to $5.90 per</a:t>
            </a:r>
          </a:p>
          <a:p>
            <a:r>
              <a:rPr lang="en-US" sz="1200" b="0" i="0" u="none" strike="noStrike" kern="1200" baseline="0" dirty="0" smtClean="0">
                <a:solidFill>
                  <a:schemeClr val="tx1"/>
                </a:solidFill>
                <a:latin typeface="+mn-lt"/>
                <a:ea typeface="+mn-ea"/>
                <a:cs typeface="+mn-cs"/>
              </a:rPr>
              <a:t>pack, and the quantity sold will fall to 3.7 billion</a:t>
            </a:r>
          </a:p>
          <a:p>
            <a:r>
              <a:rPr lang="en-US" sz="1200" b="0" i="0" u="none" strike="noStrike" kern="1200" baseline="0" dirty="0" smtClean="0">
                <a:solidFill>
                  <a:schemeClr val="tx1"/>
                </a:solidFill>
                <a:latin typeface="+mn-lt"/>
                <a:ea typeface="+mn-ea"/>
                <a:cs typeface="+mn-cs"/>
              </a:rPr>
              <a:t>packs. The tax on cigarettes has increased</a:t>
            </a:r>
          </a:p>
          <a:p>
            <a:r>
              <a:rPr lang="en-US" sz="1200" b="0" i="0" u="none" strike="noStrike" kern="1200" baseline="0" dirty="0" smtClean="0">
                <a:solidFill>
                  <a:schemeClr val="tx1"/>
                </a:solidFill>
                <a:latin typeface="+mn-lt"/>
                <a:ea typeface="+mn-ea"/>
                <a:cs typeface="+mn-cs"/>
              </a:rPr>
              <a:t>the price paid by consumers from $5.00 to</a:t>
            </a:r>
          </a:p>
          <a:p>
            <a:r>
              <a:rPr lang="en-US" sz="1200" b="0" i="0" u="none" strike="noStrike" kern="1200" baseline="0" dirty="0" smtClean="0">
                <a:solidFill>
                  <a:schemeClr val="tx1"/>
                </a:solidFill>
                <a:latin typeface="+mn-lt"/>
                <a:ea typeface="+mn-ea"/>
                <a:cs typeface="+mn-cs"/>
              </a:rPr>
              <a:t>$5.90 per pack. Producers receive a price of</a:t>
            </a:r>
          </a:p>
          <a:p>
            <a:r>
              <a:rPr lang="en-US" sz="1200" b="0" i="0" u="none" strike="noStrike" kern="1200" baseline="0" dirty="0" smtClean="0">
                <a:solidFill>
                  <a:schemeClr val="tx1"/>
                </a:solidFill>
                <a:latin typeface="+mn-lt"/>
                <a:ea typeface="+mn-ea"/>
                <a:cs typeface="+mn-cs"/>
              </a:rPr>
              <a:t>$5.90 per pack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but after paying the</a:t>
            </a:r>
          </a:p>
          <a:p>
            <a:r>
              <a:rPr lang="en-US" sz="1200" b="0" i="0" u="none" strike="noStrike" kern="1200" baseline="0" dirty="0" smtClean="0">
                <a:solidFill>
                  <a:schemeClr val="tx1"/>
                </a:solidFill>
                <a:latin typeface="+mn-lt"/>
                <a:ea typeface="+mn-ea"/>
                <a:cs typeface="+mn-cs"/>
              </a:rPr>
              <a:t>$1.00 tax, they are left with $4.90 (point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government will receive tax revenue equal</a:t>
            </a:r>
          </a:p>
          <a:p>
            <a:r>
              <a:rPr lang="en-US" sz="1200" b="0" i="0" u="none" strike="noStrike" kern="1200" baseline="0" dirty="0" smtClean="0">
                <a:solidFill>
                  <a:schemeClr val="tx1"/>
                </a:solidFill>
                <a:latin typeface="+mn-lt"/>
                <a:ea typeface="+mn-ea"/>
                <a:cs typeface="+mn-cs"/>
              </a:rPr>
              <a:t>to the green-shaded box. Some consumer surplus</a:t>
            </a:r>
          </a:p>
          <a:p>
            <a:r>
              <a:rPr lang="en-US" sz="1200" b="0" i="0" u="none" strike="noStrike" kern="1200" baseline="0" dirty="0" smtClean="0">
                <a:solidFill>
                  <a:schemeClr val="tx1"/>
                </a:solidFill>
                <a:latin typeface="+mn-lt"/>
                <a:ea typeface="+mn-ea"/>
                <a:cs typeface="+mn-cs"/>
              </a:rPr>
              <a:t>and some producer surplus will become</a:t>
            </a:r>
          </a:p>
          <a:p>
            <a:r>
              <a:rPr lang="en-US" sz="1200" b="0" i="0" u="none" strike="noStrike" kern="1200" baseline="0" dirty="0" smtClean="0">
                <a:solidFill>
                  <a:schemeClr val="tx1"/>
                </a:solidFill>
                <a:latin typeface="+mn-lt"/>
                <a:ea typeface="+mn-ea"/>
                <a:cs typeface="+mn-cs"/>
              </a:rPr>
              <a:t>tax revenue for the government, and some will</a:t>
            </a:r>
          </a:p>
          <a:p>
            <a:r>
              <a:rPr lang="en-US" sz="1200" b="0" i="0" u="none" strike="noStrike" kern="1200" baseline="0" dirty="0" smtClean="0">
                <a:solidFill>
                  <a:schemeClr val="tx1"/>
                </a:solidFill>
                <a:latin typeface="+mn-lt"/>
                <a:ea typeface="+mn-ea"/>
                <a:cs typeface="+mn-cs"/>
              </a:rPr>
              <a:t>become deadweight loss, shown by the </a:t>
            </a:r>
            <a:r>
              <a:rPr lang="en-US" sz="1200" b="0" i="0" u="none" strike="noStrike" kern="1200" baseline="0" dirty="0" err="1" smtClean="0">
                <a:solidFill>
                  <a:schemeClr val="tx1"/>
                </a:solidFill>
                <a:latin typeface="+mn-lt"/>
                <a:ea typeface="+mn-ea"/>
                <a:cs typeface="+mn-cs"/>
              </a:rPr>
              <a:t>yellowshaded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area.</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36</a:t>
            </a:fld>
            <a:endParaRPr lang="en-US"/>
          </a:p>
        </p:txBody>
      </p:sp>
    </p:spTree>
    <p:extLst>
      <p:ext uri="{BB962C8B-B14F-4D97-AF65-F5344CB8AC3E}">
        <p14:creationId xmlns:p14="http://schemas.microsoft.com/office/powerpoint/2010/main" val="182548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no tax on gasoline, the price would</a:t>
            </a:r>
          </a:p>
          <a:p>
            <a:r>
              <a:rPr lang="en-US" sz="1200" b="0" i="0" u="none" strike="noStrike" kern="1200" baseline="0" dirty="0" smtClean="0">
                <a:solidFill>
                  <a:schemeClr val="tx1"/>
                </a:solidFill>
                <a:latin typeface="+mn-lt"/>
                <a:ea typeface="+mn-ea"/>
                <a:cs typeface="+mn-cs"/>
              </a:rPr>
              <a:t>be $3.50 per gallon, and 144 billion gallons</a:t>
            </a:r>
          </a:p>
          <a:p>
            <a:r>
              <a:rPr lang="en-US" sz="1200" b="0" i="0" u="none" strike="noStrike" kern="1200" baseline="0" dirty="0" smtClean="0">
                <a:solidFill>
                  <a:schemeClr val="tx1"/>
                </a:solidFill>
                <a:latin typeface="+mn-lt"/>
                <a:ea typeface="+mn-ea"/>
                <a:cs typeface="+mn-cs"/>
              </a:rPr>
              <a:t>of gasoline would be sold each year. A</a:t>
            </a:r>
          </a:p>
          <a:p>
            <a:r>
              <a:rPr lang="en-US" sz="1200" b="0" i="0" u="none" strike="noStrike" kern="1200" baseline="0" dirty="0" smtClean="0">
                <a:solidFill>
                  <a:schemeClr val="tx1"/>
                </a:solidFill>
                <a:latin typeface="+mn-lt"/>
                <a:ea typeface="+mn-ea"/>
                <a:cs typeface="+mn-cs"/>
              </a:rPr>
              <a:t>10-cents-per-gallon excise tax shifts up the</a:t>
            </a:r>
          </a:p>
          <a:p>
            <a:r>
              <a:rPr lang="en-US" sz="1200" b="0" i="0" u="none" strike="noStrike" kern="1200" baseline="0" dirty="0" smtClean="0">
                <a:solidFill>
                  <a:schemeClr val="tx1"/>
                </a:solidFill>
                <a:latin typeface="+mn-lt"/>
                <a:ea typeface="+mn-ea"/>
                <a:cs typeface="+mn-cs"/>
              </a:rPr>
              <a:t>supply curve from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1 to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2, raises the price</a:t>
            </a:r>
          </a:p>
          <a:p>
            <a:r>
              <a:rPr lang="en-US" sz="1200" b="0" i="0" u="none" strike="noStrike" kern="1200" baseline="0" dirty="0" smtClean="0">
                <a:solidFill>
                  <a:schemeClr val="tx1"/>
                </a:solidFill>
                <a:latin typeface="+mn-lt"/>
                <a:ea typeface="+mn-ea"/>
                <a:cs typeface="+mn-cs"/>
              </a:rPr>
              <a:t>consumers pay from $3.50 to $3.58, and</a:t>
            </a:r>
          </a:p>
          <a:p>
            <a:r>
              <a:rPr lang="en-US" sz="1200" b="0" i="0" u="none" strike="noStrike" kern="1200" baseline="0" dirty="0" smtClean="0">
                <a:solidFill>
                  <a:schemeClr val="tx1"/>
                </a:solidFill>
                <a:latin typeface="+mn-lt"/>
                <a:ea typeface="+mn-ea"/>
                <a:cs typeface="+mn-cs"/>
              </a:rPr>
              <a:t>lowers the price sellers receive from $3.50 to</a:t>
            </a:r>
          </a:p>
          <a:p>
            <a:r>
              <a:rPr lang="en-US" sz="1200" b="0" i="0" u="none" strike="noStrike" kern="1200" baseline="0" dirty="0" smtClean="0">
                <a:solidFill>
                  <a:schemeClr val="tx1"/>
                </a:solidFill>
                <a:latin typeface="+mn-lt"/>
                <a:ea typeface="+mn-ea"/>
                <a:cs typeface="+mn-cs"/>
              </a:rPr>
              <a:t>$3.48. Therefore, consumers pay 8 cents of</a:t>
            </a:r>
          </a:p>
          <a:p>
            <a:r>
              <a:rPr lang="en-US" sz="1200" b="0" i="0" u="none" strike="noStrike" kern="1200" baseline="0" dirty="0" smtClean="0">
                <a:solidFill>
                  <a:schemeClr val="tx1"/>
                </a:solidFill>
                <a:latin typeface="+mn-lt"/>
                <a:ea typeface="+mn-ea"/>
                <a:cs typeface="+mn-cs"/>
              </a:rPr>
              <a:t>the 10-cents-per-gallon tax on gasoline, and</a:t>
            </a:r>
          </a:p>
          <a:p>
            <a:r>
              <a:rPr lang="en-US" sz="1200" b="0" i="0" u="none" strike="noStrike" kern="1200" baseline="0" dirty="0" smtClean="0">
                <a:solidFill>
                  <a:schemeClr val="tx1"/>
                </a:solidFill>
                <a:latin typeface="+mn-lt"/>
                <a:ea typeface="+mn-ea"/>
                <a:cs typeface="+mn-cs"/>
              </a:rPr>
              <a:t>sellers pay 2 cents.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39</a:t>
            </a:fld>
            <a:endParaRPr lang="en-US"/>
          </a:p>
        </p:txBody>
      </p:sp>
    </p:spTree>
    <p:extLst>
      <p:ext uri="{BB962C8B-B14F-4D97-AF65-F5344CB8AC3E}">
        <p14:creationId xmlns:p14="http://schemas.microsoft.com/office/powerpoint/2010/main" val="3000912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no tax on gasoline, the demand curve</a:t>
            </a:r>
          </a:p>
          <a:p>
            <a:r>
              <a:rPr lang="en-US" sz="1200" b="0" i="0" u="none" strike="noStrike" kern="1200" baseline="0" dirty="0" smtClean="0">
                <a:solidFill>
                  <a:schemeClr val="tx1"/>
                </a:solidFill>
                <a:latin typeface="+mn-lt"/>
                <a:ea typeface="+mn-ea"/>
                <a:cs typeface="+mn-cs"/>
              </a:rPr>
              <a:t>is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1. If a 10-cents-per-gallon tax is imposed</a:t>
            </a:r>
          </a:p>
          <a:p>
            <a:r>
              <a:rPr lang="en-US" sz="1200" b="0" i="0" u="none" strike="noStrike" kern="1200" baseline="0" dirty="0" smtClean="0">
                <a:solidFill>
                  <a:schemeClr val="tx1"/>
                </a:solidFill>
                <a:latin typeface="+mn-lt"/>
                <a:ea typeface="+mn-ea"/>
                <a:cs typeface="+mn-cs"/>
              </a:rPr>
              <a:t>that consumers are responsible for paying,</a:t>
            </a:r>
          </a:p>
          <a:p>
            <a:r>
              <a:rPr lang="en-US" sz="1200" b="0" i="0" u="none" strike="noStrike" kern="1200" baseline="0" dirty="0" smtClean="0">
                <a:solidFill>
                  <a:schemeClr val="tx1"/>
                </a:solidFill>
                <a:latin typeface="+mn-lt"/>
                <a:ea typeface="+mn-ea"/>
                <a:cs typeface="+mn-cs"/>
              </a:rPr>
              <a:t>the demand curve shifts down by the</a:t>
            </a:r>
          </a:p>
          <a:p>
            <a:r>
              <a:rPr lang="en-US" sz="1200" b="0" i="0" u="none" strike="noStrike" kern="1200" baseline="0" dirty="0" smtClean="0">
                <a:solidFill>
                  <a:schemeClr val="tx1"/>
                </a:solidFill>
                <a:latin typeface="+mn-lt"/>
                <a:ea typeface="+mn-ea"/>
                <a:cs typeface="+mn-cs"/>
              </a:rPr>
              <a:t>amount of the tax, from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1 to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2. In the new</a:t>
            </a:r>
          </a:p>
          <a:p>
            <a:r>
              <a:rPr lang="en-US" sz="1200" b="0" i="0" u="none" strike="noStrike" kern="1200" baseline="0" dirty="0" smtClean="0">
                <a:solidFill>
                  <a:schemeClr val="tx1"/>
                </a:solidFill>
                <a:latin typeface="+mn-lt"/>
                <a:ea typeface="+mn-ea"/>
                <a:cs typeface="+mn-cs"/>
              </a:rPr>
              <a:t>equilibrium, consumers pay a price of $3.58</a:t>
            </a:r>
          </a:p>
          <a:p>
            <a:r>
              <a:rPr lang="en-US" sz="1200" b="0" i="0" u="none" strike="noStrike" kern="1200" baseline="0" dirty="0" smtClean="0">
                <a:solidFill>
                  <a:schemeClr val="tx1"/>
                </a:solidFill>
                <a:latin typeface="+mn-lt"/>
                <a:ea typeface="+mn-ea"/>
                <a:cs typeface="+mn-cs"/>
              </a:rPr>
              <a:t>per gallon, including the tax. Producers receive</a:t>
            </a:r>
          </a:p>
          <a:p>
            <a:r>
              <a:rPr lang="en-US" sz="1200" b="0" i="0" u="none" strike="noStrike" kern="1200" baseline="0" dirty="0" smtClean="0">
                <a:solidFill>
                  <a:schemeClr val="tx1"/>
                </a:solidFill>
                <a:latin typeface="+mn-lt"/>
                <a:ea typeface="+mn-ea"/>
                <a:cs typeface="+mn-cs"/>
              </a:rPr>
              <a:t>$3.48 per gallon. The result is the same</a:t>
            </a:r>
          </a:p>
          <a:p>
            <a:r>
              <a:rPr lang="en-US" sz="1200" b="0" i="0" u="none" strike="noStrike" kern="1200" baseline="0" dirty="0" smtClean="0">
                <a:solidFill>
                  <a:schemeClr val="tx1"/>
                </a:solidFill>
                <a:latin typeface="+mn-lt"/>
                <a:ea typeface="+mn-ea"/>
                <a:cs typeface="+mn-cs"/>
              </a:rPr>
              <a:t>as when producers were responsible for paying</a:t>
            </a:r>
          </a:p>
          <a:p>
            <a:r>
              <a:rPr lang="en-US" sz="1200" b="0" i="0" u="none" strike="noStrike" kern="1200" baseline="0" dirty="0" smtClean="0">
                <a:solidFill>
                  <a:schemeClr val="tx1"/>
                </a:solidFill>
                <a:latin typeface="+mn-lt"/>
                <a:ea typeface="+mn-ea"/>
                <a:cs typeface="+mn-cs"/>
              </a:rPr>
              <a:t>the tax.</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41</a:t>
            </a:fld>
            <a:endParaRPr lang="en-US"/>
          </a:p>
        </p:txBody>
      </p:sp>
    </p:spTree>
    <p:extLst>
      <p:ext uri="{BB962C8B-B14F-4D97-AF65-F5344CB8AC3E}">
        <p14:creationId xmlns:p14="http://schemas.microsoft.com/office/powerpoint/2010/main" val="3221224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statistically estimating supply and demand</a:t>
            </a:r>
          </a:p>
          <a:p>
            <a:r>
              <a:rPr lang="en-US" sz="1200" b="0" i="0" u="none" strike="noStrike" kern="1200" baseline="0" dirty="0" smtClean="0">
                <a:solidFill>
                  <a:schemeClr val="tx1"/>
                </a:solidFill>
                <a:latin typeface="+mn-lt"/>
                <a:ea typeface="+mn-ea"/>
                <a:cs typeface="+mn-cs"/>
              </a:rPr>
              <a:t>equations, we can use the equations</a:t>
            </a:r>
          </a:p>
          <a:p>
            <a:r>
              <a:rPr lang="en-US" sz="1200" b="0" i="0" u="none" strike="noStrike" kern="1200" baseline="0" dirty="0" smtClean="0">
                <a:solidFill>
                  <a:schemeClr val="tx1"/>
                </a:solidFill>
                <a:latin typeface="+mn-lt"/>
                <a:ea typeface="+mn-ea"/>
                <a:cs typeface="+mn-cs"/>
              </a:rPr>
              <a:t>to draw supply and demand curves. In this</a:t>
            </a:r>
          </a:p>
          <a:p>
            <a:r>
              <a:rPr lang="en-US" sz="1200" b="0" i="0" u="none" strike="noStrike" kern="1200" baseline="0" dirty="0" smtClean="0">
                <a:solidFill>
                  <a:schemeClr val="tx1"/>
                </a:solidFill>
                <a:latin typeface="+mn-lt"/>
                <a:ea typeface="+mn-ea"/>
                <a:cs typeface="+mn-cs"/>
              </a:rPr>
              <a:t>case, the equilibrium rent for apartments</a:t>
            </a:r>
          </a:p>
          <a:p>
            <a:r>
              <a:rPr lang="en-US" sz="1200" b="0" i="0" u="none" strike="noStrike" kern="1200" baseline="0" dirty="0" smtClean="0">
                <a:solidFill>
                  <a:schemeClr val="tx1"/>
                </a:solidFill>
                <a:latin typeface="+mn-lt"/>
                <a:ea typeface="+mn-ea"/>
                <a:cs typeface="+mn-cs"/>
              </a:rPr>
              <a:t>is $2,500 per month, and the equilibrium</a:t>
            </a:r>
          </a:p>
          <a:p>
            <a:r>
              <a:rPr lang="en-US" sz="1200" b="0" i="0" u="none" strike="noStrike" kern="1200" baseline="0" dirty="0" smtClean="0">
                <a:solidFill>
                  <a:schemeClr val="tx1"/>
                </a:solidFill>
                <a:latin typeface="+mn-lt"/>
                <a:ea typeface="+mn-ea"/>
                <a:cs typeface="+mn-cs"/>
              </a:rPr>
              <a:t>quantity of apartments rented is 2,250,000.</a:t>
            </a:r>
          </a:p>
          <a:p>
            <a:r>
              <a:rPr lang="en-US" sz="1200" b="0" i="0" u="none" strike="noStrike" kern="1200" baseline="0" dirty="0" smtClean="0">
                <a:solidFill>
                  <a:schemeClr val="tx1"/>
                </a:solidFill>
                <a:latin typeface="+mn-lt"/>
                <a:ea typeface="+mn-ea"/>
                <a:cs typeface="+mn-cs"/>
              </a:rPr>
              <a:t>The supply equation tells us that at a rent</a:t>
            </a:r>
          </a:p>
          <a:p>
            <a:r>
              <a:rPr lang="en-US" sz="1200" b="0" i="0" u="none" strike="noStrike" kern="1200" baseline="0" dirty="0" smtClean="0">
                <a:solidFill>
                  <a:schemeClr val="tx1"/>
                </a:solidFill>
                <a:latin typeface="+mn-lt"/>
                <a:ea typeface="+mn-ea"/>
                <a:cs typeface="+mn-cs"/>
              </a:rPr>
              <a:t>of $769, the quantity of apartments supplied</a:t>
            </a:r>
          </a:p>
          <a:p>
            <a:r>
              <a:rPr lang="en-US" sz="1200" b="0" i="0" u="none" strike="noStrike" kern="1200" baseline="0" dirty="0" smtClean="0">
                <a:solidFill>
                  <a:schemeClr val="tx1"/>
                </a:solidFill>
                <a:latin typeface="+mn-lt"/>
                <a:ea typeface="+mn-ea"/>
                <a:cs typeface="+mn-cs"/>
              </a:rPr>
              <a:t>will be zero. The demand equation</a:t>
            </a:r>
          </a:p>
          <a:p>
            <a:r>
              <a:rPr lang="en-US" sz="1200" b="0" i="0" u="none" strike="noStrike" kern="1200" baseline="0" dirty="0" smtClean="0">
                <a:solidFill>
                  <a:schemeClr val="tx1"/>
                </a:solidFill>
                <a:latin typeface="+mn-lt"/>
                <a:ea typeface="+mn-ea"/>
                <a:cs typeface="+mn-cs"/>
              </a:rPr>
              <a:t>tells us that at a rent of $4,750, the quantity</a:t>
            </a:r>
          </a:p>
          <a:p>
            <a:r>
              <a:rPr lang="en-US" sz="1200" b="0" i="0" u="none" strike="noStrike" kern="1200" baseline="0" dirty="0" smtClean="0">
                <a:solidFill>
                  <a:schemeClr val="tx1"/>
                </a:solidFill>
                <a:latin typeface="+mn-lt"/>
                <a:ea typeface="+mn-ea"/>
                <a:cs typeface="+mn-cs"/>
              </a:rPr>
              <a:t>of apartments demanded will be zero. The</a:t>
            </a:r>
          </a:p>
          <a:p>
            <a:r>
              <a:rPr lang="en-US" sz="1200" b="0" i="0" u="none" strike="noStrike" kern="1200" baseline="0" dirty="0" smtClean="0">
                <a:solidFill>
                  <a:schemeClr val="tx1"/>
                </a:solidFill>
                <a:latin typeface="+mn-lt"/>
                <a:ea typeface="+mn-ea"/>
                <a:cs typeface="+mn-cs"/>
              </a:rPr>
              <a:t>areas representing consumer surplus and</a:t>
            </a:r>
          </a:p>
          <a:p>
            <a:r>
              <a:rPr lang="en-US" sz="1200" b="0" i="0" u="none" strike="noStrike" kern="1200" baseline="0" dirty="0" smtClean="0">
                <a:solidFill>
                  <a:schemeClr val="tx1"/>
                </a:solidFill>
                <a:latin typeface="+mn-lt"/>
                <a:ea typeface="+mn-ea"/>
                <a:cs typeface="+mn-cs"/>
              </a:rPr>
              <a:t>producer surplus are also indicated on the</a:t>
            </a:r>
          </a:p>
          <a:p>
            <a:r>
              <a:rPr lang="en-US" sz="1200" b="0" i="0" u="none" strike="noStrike" kern="1200" baseline="0" dirty="0" smtClean="0">
                <a:solidFill>
                  <a:schemeClr val="tx1"/>
                </a:solidFill>
                <a:latin typeface="+mn-lt"/>
                <a:ea typeface="+mn-ea"/>
                <a:cs typeface="+mn-cs"/>
              </a:rPr>
              <a:t>graph.</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48</a:t>
            </a:fld>
            <a:endParaRPr lang="en-US"/>
          </a:p>
        </p:txBody>
      </p:sp>
    </p:spTree>
    <p:extLst>
      <p:ext uri="{BB962C8B-B14F-4D97-AF65-F5344CB8AC3E}">
        <p14:creationId xmlns:p14="http://schemas.microsoft.com/office/powerpoint/2010/main" val="105855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we have estimated equations for the</a:t>
            </a:r>
          </a:p>
          <a:p>
            <a:r>
              <a:rPr lang="en-US" sz="1200" b="0" i="0" u="none" strike="noStrike" kern="1200" baseline="0" dirty="0" smtClean="0">
                <a:solidFill>
                  <a:schemeClr val="tx1"/>
                </a:solidFill>
                <a:latin typeface="+mn-lt"/>
                <a:ea typeface="+mn-ea"/>
                <a:cs typeface="+mn-cs"/>
              </a:rPr>
              <a:t>demand and supply of rental housing, a diagram</a:t>
            </a:r>
          </a:p>
          <a:p>
            <a:r>
              <a:rPr lang="en-US" sz="1200" b="0" i="0" u="none" strike="noStrike" kern="1200" baseline="0" dirty="0" smtClean="0">
                <a:solidFill>
                  <a:schemeClr val="tx1"/>
                </a:solidFill>
                <a:latin typeface="+mn-lt"/>
                <a:ea typeface="+mn-ea"/>
                <a:cs typeface="+mn-cs"/>
              </a:rPr>
              <a:t>can guide our numerical estimates of</a:t>
            </a:r>
          </a:p>
          <a:p>
            <a:r>
              <a:rPr lang="en-US" sz="1200" b="0" i="0" u="none" strike="noStrike" kern="1200" baseline="0" dirty="0" smtClean="0">
                <a:solidFill>
                  <a:schemeClr val="tx1"/>
                </a:solidFill>
                <a:latin typeface="+mn-lt"/>
                <a:ea typeface="+mn-ea"/>
                <a:cs typeface="+mn-cs"/>
              </a:rPr>
              <a:t>the economic effects of rent control. Consumer</a:t>
            </a:r>
          </a:p>
          <a:p>
            <a:r>
              <a:rPr lang="en-US" sz="1200" b="0" i="0" u="none" strike="noStrike" kern="1200" baseline="0" dirty="0" smtClean="0">
                <a:solidFill>
                  <a:schemeClr val="tx1"/>
                </a:solidFill>
                <a:latin typeface="+mn-lt"/>
                <a:ea typeface="+mn-ea"/>
                <a:cs typeface="+mn-cs"/>
              </a:rPr>
              <a:t>surplus falls by an amount equal to</a:t>
            </a:r>
          </a:p>
          <a:p>
            <a:r>
              <a:rPr lang="en-US" sz="1200" b="0" i="0" u="none" strike="noStrike" kern="1200" baseline="0" dirty="0" smtClean="0">
                <a:solidFill>
                  <a:schemeClr val="tx1"/>
                </a:solidFill>
                <a:latin typeface="+mn-lt"/>
                <a:ea typeface="+mn-ea"/>
                <a:cs typeface="+mn-cs"/>
              </a:rPr>
              <a:t>the area of triangle </a:t>
            </a:r>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and increases by an</a:t>
            </a:r>
          </a:p>
          <a:p>
            <a:r>
              <a:rPr lang="en-US" sz="1200" b="0" i="0" u="none" strike="noStrike" kern="1200" baseline="0" dirty="0" smtClean="0">
                <a:solidFill>
                  <a:schemeClr val="tx1"/>
                </a:solidFill>
                <a:latin typeface="+mn-lt"/>
                <a:ea typeface="+mn-ea"/>
                <a:cs typeface="+mn-cs"/>
              </a:rPr>
              <a:t>amount equal to the area of rectangle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Producer surplus falls by an amount equal</a:t>
            </a:r>
          </a:p>
          <a:p>
            <a:r>
              <a:rPr lang="en-US" sz="1200" b="0" i="0" u="none" strike="noStrike" kern="1200" baseline="0" dirty="0" smtClean="0">
                <a:solidFill>
                  <a:schemeClr val="tx1"/>
                </a:solidFill>
                <a:latin typeface="+mn-lt"/>
                <a:ea typeface="+mn-ea"/>
                <a:cs typeface="+mn-cs"/>
              </a:rPr>
              <a:t>to the sum of the areas of rectangle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and</a:t>
            </a:r>
          </a:p>
          <a:p>
            <a:r>
              <a:rPr lang="en-US" sz="1200" b="0" i="0" u="none" strike="noStrike" kern="1200" baseline="0" dirty="0" smtClean="0">
                <a:solidFill>
                  <a:schemeClr val="tx1"/>
                </a:solidFill>
                <a:latin typeface="+mn-lt"/>
                <a:ea typeface="+mn-ea"/>
                <a:cs typeface="+mn-cs"/>
              </a:rPr>
              <a:t>triangle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The remaining producer surplus</a:t>
            </a:r>
          </a:p>
          <a:p>
            <a:r>
              <a:rPr lang="en-US" sz="1200" b="0" i="0" u="none" strike="noStrike" kern="1200" baseline="0" dirty="0" smtClean="0">
                <a:solidFill>
                  <a:schemeClr val="tx1"/>
                </a:solidFill>
                <a:latin typeface="+mn-lt"/>
                <a:ea typeface="+mn-ea"/>
                <a:cs typeface="+mn-cs"/>
              </a:rPr>
              <a:t>is equal to the area of triangle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Deadweight</a:t>
            </a:r>
          </a:p>
          <a:p>
            <a:r>
              <a:rPr lang="en-US" sz="1200" b="0" i="0" u="none" strike="noStrike" kern="1200" baseline="0" dirty="0" smtClean="0">
                <a:solidFill>
                  <a:schemeClr val="tx1"/>
                </a:solidFill>
                <a:latin typeface="+mn-lt"/>
                <a:ea typeface="+mn-ea"/>
                <a:cs typeface="+mn-cs"/>
              </a:rPr>
              <a:t>loss is equal to the sum of the areas</a:t>
            </a:r>
          </a:p>
          <a:p>
            <a:r>
              <a:rPr lang="en-US" sz="1200" b="0" i="0" u="none" strike="noStrike" kern="1200" baseline="0" dirty="0" smtClean="0">
                <a:solidFill>
                  <a:schemeClr val="tx1"/>
                </a:solidFill>
                <a:latin typeface="+mn-lt"/>
                <a:ea typeface="+mn-ea"/>
                <a:cs typeface="+mn-cs"/>
              </a:rPr>
              <a:t>of triangles </a:t>
            </a:r>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51</a:t>
            </a:fld>
            <a:endParaRPr lang="en-US"/>
          </a:p>
        </p:txBody>
      </p:sp>
    </p:spTree>
    <p:extLst>
      <p:ext uri="{BB962C8B-B14F-4D97-AF65-F5344CB8AC3E}">
        <p14:creationId xmlns:p14="http://schemas.microsoft.com/office/powerpoint/2010/main" val="213512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Panel (a) shows the consumer surplus for Theresa, Tom, and Terri when the price of</a:t>
            </a:r>
          </a:p>
          <a:p>
            <a:r>
              <a:rPr lang="en-US" sz="1200" b="0" i="0" u="none" strike="noStrike" kern="1200" baseline="0" dirty="0" smtClean="0">
                <a:solidFill>
                  <a:schemeClr val="tx1"/>
                </a:solidFill>
                <a:latin typeface="+mn-lt"/>
                <a:ea typeface="+mn-ea"/>
                <a:cs typeface="+mn-cs"/>
              </a:rPr>
              <a:t>tea is $3.50 per cup. Theresa’s consumer surplus is equal to the area of rectangle </a:t>
            </a:r>
            <a:r>
              <a:rPr lang="en-US" sz="1200" b="0" i="1" u="none" strike="noStrike" kern="1200" baseline="0" dirty="0" smtClean="0">
                <a:solidFill>
                  <a:schemeClr val="tx1"/>
                </a:solidFill>
                <a:latin typeface="+mn-lt"/>
                <a:ea typeface="+mn-ea"/>
                <a:cs typeface="+mn-cs"/>
              </a:rPr>
              <a:t>A</a:t>
            </a:r>
          </a:p>
          <a:p>
            <a:r>
              <a:rPr lang="en-US" sz="1200" b="0" i="0" u="none" strike="noStrike" kern="1200" baseline="0" dirty="0" smtClean="0">
                <a:solidFill>
                  <a:schemeClr val="tx1"/>
                </a:solidFill>
                <a:latin typeface="+mn-lt"/>
                <a:ea typeface="+mn-ea"/>
                <a:cs typeface="+mn-cs"/>
              </a:rPr>
              <a:t>and is the difference between the highest price she would pay—which is $6—and the</a:t>
            </a:r>
          </a:p>
          <a:p>
            <a:r>
              <a:rPr lang="en-US" sz="1200" b="0" i="0" u="none" strike="noStrike" kern="1200" baseline="0" dirty="0" smtClean="0">
                <a:solidFill>
                  <a:schemeClr val="tx1"/>
                </a:solidFill>
                <a:latin typeface="+mn-lt"/>
                <a:ea typeface="+mn-ea"/>
                <a:cs typeface="+mn-cs"/>
              </a:rPr>
              <a:t>market price of $3.50. Tom’s consumer surplus is equal to the area of rectangle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and</a:t>
            </a:r>
          </a:p>
          <a:p>
            <a:r>
              <a:rPr lang="en-US" sz="1200" b="0" i="0" u="none" strike="noStrike" kern="1200" baseline="0" dirty="0" smtClean="0">
                <a:solidFill>
                  <a:schemeClr val="tx1"/>
                </a:solidFill>
                <a:latin typeface="+mn-lt"/>
                <a:ea typeface="+mn-ea"/>
                <a:cs typeface="+mn-cs"/>
              </a:rPr>
              <a:t>Terri’s consumer surplus is equal to the area of rectangle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Total consumer surplus in</a:t>
            </a:r>
          </a:p>
          <a:p>
            <a:r>
              <a:rPr lang="en-US" sz="1200" b="0" i="0" u="none" strike="noStrike" kern="1200" baseline="0" dirty="0" smtClean="0">
                <a:solidFill>
                  <a:schemeClr val="tx1"/>
                </a:solidFill>
                <a:latin typeface="+mn-lt"/>
                <a:ea typeface="+mn-ea"/>
                <a:cs typeface="+mn-cs"/>
              </a:rPr>
              <a:t>this market is equal to the sum of the areas of rectangles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or the total area</a:t>
            </a:r>
          </a:p>
          <a:p>
            <a:r>
              <a:rPr lang="en-US" sz="1200" b="0" i="0" u="none" strike="noStrike" kern="1200" baseline="0" dirty="0" smtClean="0">
                <a:solidFill>
                  <a:schemeClr val="tx1"/>
                </a:solidFill>
                <a:latin typeface="+mn-lt"/>
                <a:ea typeface="+mn-ea"/>
                <a:cs typeface="+mn-cs"/>
              </a:rPr>
              <a:t>below the demand curve and above the market price. In panel (b), consumer surplus</a:t>
            </a:r>
          </a:p>
          <a:p>
            <a:r>
              <a:rPr lang="en-US" sz="1200" b="0" i="0" u="none" strike="noStrike" kern="1200" baseline="0" dirty="0" smtClean="0">
                <a:solidFill>
                  <a:schemeClr val="tx1"/>
                </a:solidFill>
                <a:latin typeface="+mn-lt"/>
                <a:ea typeface="+mn-ea"/>
                <a:cs typeface="+mn-cs"/>
              </a:rPr>
              <a:t>increases by the dark blue area as the market price declines from $3.50 to $3.00.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8</a:t>
            </a:fld>
            <a:endParaRPr lang="en-US"/>
          </a:p>
        </p:txBody>
      </p:sp>
    </p:spTree>
    <p:extLst>
      <p:ext uri="{BB962C8B-B14F-4D97-AF65-F5344CB8AC3E}">
        <p14:creationId xmlns:p14="http://schemas.microsoft.com/office/powerpoint/2010/main" val="253768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demand curve shows that most buyers</a:t>
            </a:r>
          </a:p>
          <a:p>
            <a:r>
              <a:rPr lang="en-US" sz="1200" b="0" i="0" u="none" strike="noStrike" kern="1200" baseline="0" dirty="0" smtClean="0">
                <a:solidFill>
                  <a:schemeClr val="tx1"/>
                </a:solidFill>
                <a:latin typeface="+mn-lt"/>
                <a:ea typeface="+mn-ea"/>
                <a:cs typeface="+mn-cs"/>
              </a:rPr>
              <a:t>of chai tea would have been willing to pay</a:t>
            </a:r>
          </a:p>
          <a:p>
            <a:r>
              <a:rPr lang="en-US" sz="1200" b="0" i="0" u="none" strike="noStrike" kern="1200" baseline="0" dirty="0" smtClean="0">
                <a:solidFill>
                  <a:schemeClr val="tx1"/>
                </a:solidFill>
                <a:latin typeface="+mn-lt"/>
                <a:ea typeface="+mn-ea"/>
                <a:cs typeface="+mn-cs"/>
              </a:rPr>
              <a:t>more than the market price of $2.00. For</a:t>
            </a:r>
          </a:p>
          <a:p>
            <a:r>
              <a:rPr lang="en-US" sz="1200" b="0" i="0" u="none" strike="noStrike" kern="1200" baseline="0" dirty="0" smtClean="0">
                <a:solidFill>
                  <a:schemeClr val="tx1"/>
                </a:solidFill>
                <a:latin typeface="+mn-lt"/>
                <a:ea typeface="+mn-ea"/>
                <a:cs typeface="+mn-cs"/>
              </a:rPr>
              <a:t>each buyer, consumer surplus is equal to</a:t>
            </a:r>
          </a:p>
          <a:p>
            <a:r>
              <a:rPr lang="en-US" sz="1200" b="0" i="0" u="none" strike="noStrike" kern="1200" baseline="0" dirty="0" smtClean="0">
                <a:solidFill>
                  <a:schemeClr val="tx1"/>
                </a:solidFill>
                <a:latin typeface="+mn-lt"/>
                <a:ea typeface="+mn-ea"/>
                <a:cs typeface="+mn-cs"/>
              </a:rPr>
              <a:t>the difference between the highest price he</a:t>
            </a:r>
          </a:p>
          <a:p>
            <a:r>
              <a:rPr lang="en-US" sz="1200" b="0" i="0" u="none" strike="noStrike" kern="1200" baseline="0" dirty="0" smtClean="0">
                <a:solidFill>
                  <a:schemeClr val="tx1"/>
                </a:solidFill>
                <a:latin typeface="+mn-lt"/>
                <a:ea typeface="+mn-ea"/>
                <a:cs typeface="+mn-cs"/>
              </a:rPr>
              <a:t>or she is willing to pay and the market price</a:t>
            </a:r>
          </a:p>
          <a:p>
            <a:r>
              <a:rPr lang="en-US" sz="1200" b="0" i="0" u="none" strike="noStrike" kern="1200" baseline="0" dirty="0" smtClean="0">
                <a:solidFill>
                  <a:schemeClr val="tx1"/>
                </a:solidFill>
                <a:latin typeface="+mn-lt"/>
                <a:ea typeface="+mn-ea"/>
                <a:cs typeface="+mn-cs"/>
              </a:rPr>
              <a:t>actually paid. Therefore, the total amount of</a:t>
            </a:r>
          </a:p>
          <a:p>
            <a:r>
              <a:rPr lang="en-US" sz="1200" b="0" i="0" u="none" strike="noStrike" kern="1200" baseline="0" dirty="0" smtClean="0">
                <a:solidFill>
                  <a:schemeClr val="tx1"/>
                </a:solidFill>
                <a:latin typeface="+mn-lt"/>
                <a:ea typeface="+mn-ea"/>
                <a:cs typeface="+mn-cs"/>
              </a:rPr>
              <a:t>consumer surplus in the market for chai tea</a:t>
            </a:r>
          </a:p>
          <a:p>
            <a:r>
              <a:rPr lang="en-US" sz="1200" b="0" i="0" u="none" strike="noStrike" kern="1200" baseline="0" dirty="0" smtClean="0">
                <a:solidFill>
                  <a:schemeClr val="tx1"/>
                </a:solidFill>
                <a:latin typeface="+mn-lt"/>
                <a:ea typeface="+mn-ea"/>
                <a:cs typeface="+mn-cs"/>
              </a:rPr>
              <a:t>is equal to the area below the demand curve</a:t>
            </a:r>
          </a:p>
          <a:p>
            <a:r>
              <a:rPr lang="en-US" sz="1200" b="0" i="0" u="none" strike="noStrike" kern="1200" baseline="0" dirty="0" smtClean="0">
                <a:solidFill>
                  <a:schemeClr val="tx1"/>
                </a:solidFill>
                <a:latin typeface="+mn-lt"/>
                <a:ea typeface="+mn-ea"/>
                <a:cs typeface="+mn-cs"/>
              </a:rPr>
              <a:t>and above the market price. Consumer surplus</a:t>
            </a:r>
          </a:p>
          <a:p>
            <a:r>
              <a:rPr lang="en-US" sz="1200" b="0" i="0" u="none" strike="noStrike" kern="1200" baseline="0" dirty="0" smtClean="0">
                <a:solidFill>
                  <a:schemeClr val="tx1"/>
                </a:solidFill>
                <a:latin typeface="+mn-lt"/>
                <a:ea typeface="+mn-ea"/>
                <a:cs typeface="+mn-cs"/>
              </a:rPr>
              <a:t>represents the benefit to consumers in</a:t>
            </a:r>
          </a:p>
          <a:p>
            <a:r>
              <a:rPr lang="en-US" sz="1200" b="0" i="0" u="none" strike="noStrike" kern="1200" baseline="0" dirty="0" smtClean="0">
                <a:solidFill>
                  <a:schemeClr val="tx1"/>
                </a:solidFill>
                <a:latin typeface="+mn-lt"/>
                <a:ea typeface="+mn-ea"/>
                <a:cs typeface="+mn-cs"/>
              </a:rPr>
              <a:t>excess of the price they paid to purchase a</a:t>
            </a:r>
          </a:p>
          <a:p>
            <a:r>
              <a:rPr lang="en-US" sz="1200" b="0" i="0" u="none" strike="noStrike" kern="1200" baseline="0" dirty="0" smtClean="0">
                <a:solidFill>
                  <a:schemeClr val="tx1"/>
                </a:solidFill>
                <a:latin typeface="+mn-lt"/>
                <a:ea typeface="+mn-ea"/>
                <a:cs typeface="+mn-cs"/>
              </a:rPr>
              <a:t>product.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11</a:t>
            </a:fld>
            <a:endParaRPr lang="en-US"/>
          </a:p>
        </p:txBody>
      </p:sp>
    </p:spTree>
    <p:extLst>
      <p:ext uri="{BB962C8B-B14F-4D97-AF65-F5344CB8AC3E}">
        <p14:creationId xmlns:p14="http://schemas.microsoft.com/office/powerpoint/2010/main" val="428631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Panel (a) shows Heavenly Tea’s producer surplus. The lowest price Heavenly</a:t>
            </a:r>
          </a:p>
          <a:p>
            <a:r>
              <a:rPr lang="en-US" sz="1200" b="0" i="0" u="none" strike="noStrike" kern="1200" baseline="0" dirty="0" smtClean="0">
                <a:solidFill>
                  <a:schemeClr val="tx1"/>
                </a:solidFill>
                <a:latin typeface="+mn-lt"/>
                <a:ea typeface="+mn-ea"/>
                <a:cs typeface="+mn-cs"/>
              </a:rPr>
              <a:t>Tea is willing to accept to supply a cup of tea is equal to its marginal cost of</a:t>
            </a:r>
          </a:p>
          <a:p>
            <a:r>
              <a:rPr lang="en-US" sz="1200" b="0" i="0" u="none" strike="noStrike" kern="1200" baseline="0" dirty="0" smtClean="0">
                <a:solidFill>
                  <a:schemeClr val="tx1"/>
                </a:solidFill>
                <a:latin typeface="+mn-lt"/>
                <a:ea typeface="+mn-ea"/>
                <a:cs typeface="+mn-cs"/>
              </a:rPr>
              <a:t>producing that cup. When the market price of tea is $2.00, Heavenly receives</a:t>
            </a:r>
          </a:p>
          <a:p>
            <a:r>
              <a:rPr lang="en-US" sz="1200" b="0" i="0" u="none" strike="noStrike" kern="1200" baseline="0" dirty="0" smtClean="0">
                <a:solidFill>
                  <a:schemeClr val="tx1"/>
                </a:solidFill>
                <a:latin typeface="+mn-lt"/>
                <a:ea typeface="+mn-ea"/>
                <a:cs typeface="+mn-cs"/>
              </a:rPr>
              <a:t>producer surplus of $0.75 on the first cup (the area of rectangle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$0.50</a:t>
            </a:r>
          </a:p>
          <a:p>
            <a:r>
              <a:rPr lang="en-US" sz="1200" b="0" i="0" u="none" strike="noStrike" kern="1200" baseline="0" dirty="0" smtClean="0">
                <a:solidFill>
                  <a:schemeClr val="tx1"/>
                </a:solidFill>
                <a:latin typeface="+mn-lt"/>
                <a:ea typeface="+mn-ea"/>
                <a:cs typeface="+mn-cs"/>
              </a:rPr>
              <a:t>on the second cup (rectangle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and $0.25 on the third cup (rectangle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In panel (b), the total amount of producer surplus tea sellers receive from</a:t>
            </a:r>
          </a:p>
          <a:p>
            <a:r>
              <a:rPr lang="en-US" sz="1200" b="0" i="0" u="none" strike="noStrike" kern="1200" baseline="0" dirty="0" smtClean="0">
                <a:solidFill>
                  <a:schemeClr val="tx1"/>
                </a:solidFill>
                <a:latin typeface="+mn-lt"/>
                <a:ea typeface="+mn-ea"/>
                <a:cs typeface="+mn-cs"/>
              </a:rPr>
              <a:t>selling</a:t>
            </a:r>
          </a:p>
          <a:p>
            <a:r>
              <a:rPr lang="en-US" sz="1200" b="0" i="0" u="none" strike="noStrike" kern="1200" baseline="0" dirty="0" smtClean="0">
                <a:solidFill>
                  <a:schemeClr val="tx1"/>
                </a:solidFill>
                <a:latin typeface="+mn-lt"/>
                <a:ea typeface="+mn-ea"/>
                <a:cs typeface="+mn-cs"/>
              </a:rPr>
              <a:t>chai tea can be calculated by adding up for the entire market the</a:t>
            </a:r>
          </a:p>
          <a:p>
            <a:r>
              <a:rPr lang="en-US" sz="1200" b="0" i="0" u="none" strike="noStrike" kern="1200" baseline="0" dirty="0" smtClean="0">
                <a:solidFill>
                  <a:schemeClr val="tx1"/>
                </a:solidFill>
                <a:latin typeface="+mn-lt"/>
                <a:ea typeface="+mn-ea"/>
                <a:cs typeface="+mn-cs"/>
              </a:rPr>
              <a:t>producer</a:t>
            </a:r>
          </a:p>
          <a:p>
            <a:r>
              <a:rPr lang="en-US" sz="1200" b="0" i="0" u="none" strike="noStrike" kern="1200" baseline="0" dirty="0" smtClean="0">
                <a:solidFill>
                  <a:schemeClr val="tx1"/>
                </a:solidFill>
                <a:latin typeface="+mn-lt"/>
                <a:ea typeface="+mn-ea"/>
                <a:cs typeface="+mn-cs"/>
              </a:rPr>
              <a:t>surplus received on each cup sold. In the figure, total producer</a:t>
            </a:r>
          </a:p>
          <a:p>
            <a:r>
              <a:rPr lang="en-US" sz="1200" b="0" i="0" u="none" strike="noStrike" kern="1200" baseline="0" dirty="0" smtClean="0">
                <a:solidFill>
                  <a:schemeClr val="tx1"/>
                </a:solidFill>
                <a:latin typeface="+mn-lt"/>
                <a:ea typeface="+mn-ea"/>
                <a:cs typeface="+mn-cs"/>
              </a:rPr>
              <a:t>surplus</a:t>
            </a:r>
          </a:p>
          <a:p>
            <a:r>
              <a:rPr lang="en-US" sz="1200" b="0" i="0" u="none" strike="noStrike" kern="1200" baseline="0" dirty="0" smtClean="0">
                <a:solidFill>
                  <a:schemeClr val="tx1"/>
                </a:solidFill>
                <a:latin typeface="+mn-lt"/>
                <a:ea typeface="+mn-ea"/>
                <a:cs typeface="+mn-cs"/>
              </a:rPr>
              <a:t>is equal to the shaded area above the supply curve and below the</a:t>
            </a:r>
          </a:p>
          <a:p>
            <a:r>
              <a:rPr lang="en-US" sz="1200" b="0" i="0" u="none" strike="noStrike" kern="1200" baseline="0" dirty="0" smtClean="0">
                <a:solidFill>
                  <a:schemeClr val="tx1"/>
                </a:solidFill>
                <a:latin typeface="+mn-lt"/>
                <a:ea typeface="+mn-ea"/>
                <a:cs typeface="+mn-cs"/>
              </a:rPr>
              <a:t>market price.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15</a:t>
            </a:fld>
            <a:endParaRPr lang="en-US"/>
          </a:p>
        </p:txBody>
      </p:sp>
    </p:spTree>
    <p:extLst>
      <p:ext uri="{BB962C8B-B14F-4D97-AF65-F5344CB8AC3E}">
        <p14:creationId xmlns:p14="http://schemas.microsoft.com/office/powerpoint/2010/main" val="153730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In a competitive market, equilibrium occurs</a:t>
            </a:r>
          </a:p>
          <a:p>
            <a:r>
              <a:rPr lang="en-US" sz="1200" b="0" i="0" u="none" strike="noStrike" kern="1200" baseline="0" dirty="0" smtClean="0">
                <a:solidFill>
                  <a:schemeClr val="tx1"/>
                </a:solidFill>
                <a:latin typeface="+mn-lt"/>
                <a:ea typeface="+mn-ea"/>
                <a:cs typeface="+mn-cs"/>
              </a:rPr>
              <a:t>at a quantity of 15,000 cups and a price</a:t>
            </a:r>
          </a:p>
          <a:p>
            <a:r>
              <a:rPr lang="en-US" sz="1200" b="0" i="0" u="none" strike="noStrike" kern="1200" baseline="0" dirty="0" smtClean="0">
                <a:solidFill>
                  <a:schemeClr val="tx1"/>
                </a:solidFill>
                <a:latin typeface="+mn-lt"/>
                <a:ea typeface="+mn-ea"/>
                <a:cs typeface="+mn-cs"/>
              </a:rPr>
              <a:t>of $2.00 per cup, where marginal benefit</a:t>
            </a:r>
          </a:p>
          <a:p>
            <a:r>
              <a:rPr lang="en-US" sz="1200" b="0" i="0" u="none" strike="noStrike" kern="1200" baseline="0" dirty="0" smtClean="0">
                <a:solidFill>
                  <a:schemeClr val="tx1"/>
                </a:solidFill>
                <a:latin typeface="+mn-lt"/>
                <a:ea typeface="+mn-ea"/>
                <a:cs typeface="+mn-cs"/>
              </a:rPr>
              <a:t>equals marginal cost. This level of output</a:t>
            </a:r>
          </a:p>
          <a:p>
            <a:r>
              <a:rPr lang="en-US" sz="1200" b="0" i="0" u="none" strike="noStrike" kern="1200" baseline="0" dirty="0" smtClean="0">
                <a:solidFill>
                  <a:schemeClr val="tx1"/>
                </a:solidFill>
                <a:latin typeface="+mn-lt"/>
                <a:ea typeface="+mn-ea"/>
                <a:cs typeface="+mn-cs"/>
              </a:rPr>
              <a:t>is economically efficient because every cup</a:t>
            </a:r>
          </a:p>
          <a:p>
            <a:r>
              <a:rPr lang="en-US" sz="1200" b="0" i="0" u="none" strike="noStrike" kern="1200" baseline="0" dirty="0" smtClean="0">
                <a:solidFill>
                  <a:schemeClr val="tx1"/>
                </a:solidFill>
                <a:latin typeface="+mn-lt"/>
                <a:ea typeface="+mn-ea"/>
                <a:cs typeface="+mn-cs"/>
              </a:rPr>
              <a:t>has been produced for which the marginal</a:t>
            </a:r>
          </a:p>
          <a:p>
            <a:r>
              <a:rPr lang="en-US" sz="1200" b="0" i="0" u="none" strike="noStrike" kern="1200" baseline="0" dirty="0" smtClean="0">
                <a:solidFill>
                  <a:schemeClr val="tx1"/>
                </a:solidFill>
                <a:latin typeface="+mn-lt"/>
                <a:ea typeface="+mn-ea"/>
                <a:cs typeface="+mn-cs"/>
              </a:rPr>
              <a:t>benefit to buyers is greater than or equal to</a:t>
            </a:r>
          </a:p>
          <a:p>
            <a:r>
              <a:rPr lang="en-US" sz="1200" b="0" i="0" u="none" strike="noStrike" kern="1200" baseline="0" dirty="0" smtClean="0">
                <a:solidFill>
                  <a:schemeClr val="tx1"/>
                </a:solidFill>
                <a:latin typeface="+mn-lt"/>
                <a:ea typeface="+mn-ea"/>
                <a:cs typeface="+mn-cs"/>
              </a:rPr>
              <a:t>the marginal cost to producers.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20</a:t>
            </a:fld>
            <a:endParaRPr lang="en-US"/>
          </a:p>
        </p:txBody>
      </p:sp>
    </p:spTree>
    <p:extLst>
      <p:ext uri="{BB962C8B-B14F-4D97-AF65-F5344CB8AC3E}">
        <p14:creationId xmlns:p14="http://schemas.microsoft.com/office/powerpoint/2010/main" val="202070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economic surplus in a market is the</a:t>
            </a:r>
          </a:p>
          <a:p>
            <a:r>
              <a:rPr lang="en-US" sz="1200" b="0" i="0" u="none" strike="noStrike" kern="1200" baseline="0" dirty="0" smtClean="0">
                <a:solidFill>
                  <a:schemeClr val="tx1"/>
                </a:solidFill>
                <a:latin typeface="+mn-lt"/>
                <a:ea typeface="+mn-ea"/>
                <a:cs typeface="+mn-cs"/>
              </a:rPr>
              <a:t>sum of the blue area, representing consumer</a:t>
            </a:r>
          </a:p>
          <a:p>
            <a:r>
              <a:rPr lang="en-US" sz="1200" b="0" i="0" u="none" strike="noStrike" kern="1200" baseline="0" dirty="0" smtClean="0">
                <a:solidFill>
                  <a:schemeClr val="tx1"/>
                </a:solidFill>
                <a:latin typeface="+mn-lt"/>
                <a:ea typeface="+mn-ea"/>
                <a:cs typeface="+mn-cs"/>
              </a:rPr>
              <a:t>surplus, and the red area, representing producer</a:t>
            </a:r>
          </a:p>
          <a:p>
            <a:r>
              <a:rPr lang="en-US" sz="1200" b="0" i="0" u="none" strike="noStrike" kern="1200" baseline="0" dirty="0" smtClean="0">
                <a:solidFill>
                  <a:schemeClr val="tx1"/>
                </a:solidFill>
                <a:latin typeface="+mn-lt"/>
                <a:ea typeface="+mn-ea"/>
                <a:cs typeface="+mn-cs"/>
              </a:rPr>
              <a:t>surplus.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21</a:t>
            </a:fld>
            <a:endParaRPr lang="en-US"/>
          </a:p>
        </p:txBody>
      </p:sp>
    </p:spTree>
    <p:extLst>
      <p:ext uri="{BB962C8B-B14F-4D97-AF65-F5344CB8AC3E}">
        <p14:creationId xmlns:p14="http://schemas.microsoft.com/office/powerpoint/2010/main" val="183753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Economic surplus is maximized when a</a:t>
            </a:r>
          </a:p>
          <a:p>
            <a:r>
              <a:rPr lang="en-US" sz="1200" b="0" i="0" u="none" strike="noStrike" kern="1200" baseline="0" dirty="0" smtClean="0">
                <a:solidFill>
                  <a:schemeClr val="tx1"/>
                </a:solidFill>
                <a:latin typeface="+mn-lt"/>
                <a:ea typeface="+mn-ea"/>
                <a:cs typeface="+mn-cs"/>
              </a:rPr>
              <a:t>market is in competitive equilibrium. When</a:t>
            </a:r>
          </a:p>
          <a:p>
            <a:r>
              <a:rPr lang="en-US" sz="1200" b="0" i="0" u="none" strike="noStrike" kern="1200" baseline="0" dirty="0" smtClean="0">
                <a:solidFill>
                  <a:schemeClr val="tx1"/>
                </a:solidFill>
                <a:latin typeface="+mn-lt"/>
                <a:ea typeface="+mn-ea"/>
                <a:cs typeface="+mn-cs"/>
              </a:rPr>
              <a:t>a market is not in equilibrium, there is a</a:t>
            </a:r>
          </a:p>
          <a:p>
            <a:r>
              <a:rPr lang="en-US" sz="1200" b="0" i="0" u="none" strike="noStrike" kern="1200" baseline="0" dirty="0" smtClean="0">
                <a:solidFill>
                  <a:schemeClr val="tx1"/>
                </a:solidFill>
                <a:latin typeface="+mn-lt"/>
                <a:ea typeface="+mn-ea"/>
                <a:cs typeface="+mn-cs"/>
              </a:rPr>
              <a:t>deadweight loss. For example, when the</a:t>
            </a:r>
          </a:p>
          <a:p>
            <a:r>
              <a:rPr lang="en-US" sz="1200" b="0" i="0" u="none" strike="noStrike" kern="1200" baseline="0" dirty="0" smtClean="0">
                <a:solidFill>
                  <a:schemeClr val="tx1"/>
                </a:solidFill>
                <a:latin typeface="+mn-lt"/>
                <a:ea typeface="+mn-ea"/>
                <a:cs typeface="+mn-cs"/>
              </a:rPr>
              <a:t>price of chai tea is $2.20 instead of $2.00,</a:t>
            </a:r>
          </a:p>
          <a:p>
            <a:r>
              <a:rPr lang="en-US" sz="1200" b="0" i="0" u="none" strike="noStrike" kern="1200" baseline="0" dirty="0" smtClean="0">
                <a:solidFill>
                  <a:schemeClr val="tx1"/>
                </a:solidFill>
                <a:latin typeface="+mn-lt"/>
                <a:ea typeface="+mn-ea"/>
                <a:cs typeface="+mn-cs"/>
              </a:rPr>
              <a:t>consumer surplus declines from an amount</a:t>
            </a:r>
          </a:p>
          <a:p>
            <a:r>
              <a:rPr lang="en-US" sz="1200" b="0" i="0" u="none" strike="noStrike" kern="1200" baseline="0" dirty="0" smtClean="0">
                <a:solidFill>
                  <a:schemeClr val="tx1"/>
                </a:solidFill>
                <a:latin typeface="+mn-lt"/>
                <a:ea typeface="+mn-ea"/>
                <a:cs typeface="+mn-cs"/>
              </a:rPr>
              <a:t>equal to the sum of areas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to just</a:t>
            </a:r>
          </a:p>
          <a:p>
            <a:r>
              <a:rPr lang="en-US" sz="1200" b="0" i="0" u="none" strike="noStrike" kern="1200" baseline="0" dirty="0" smtClean="0">
                <a:solidFill>
                  <a:schemeClr val="tx1"/>
                </a:solidFill>
                <a:latin typeface="+mn-lt"/>
                <a:ea typeface="+mn-ea"/>
                <a:cs typeface="+mn-cs"/>
              </a:rPr>
              <a:t>area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Producer surplus increases from the</a:t>
            </a:r>
          </a:p>
          <a:p>
            <a:r>
              <a:rPr lang="en-US" sz="1200" b="0" i="0" u="none" strike="noStrike" kern="1200" baseline="0" dirty="0" smtClean="0">
                <a:solidFill>
                  <a:schemeClr val="tx1"/>
                </a:solidFill>
                <a:latin typeface="+mn-lt"/>
                <a:ea typeface="+mn-ea"/>
                <a:cs typeface="+mn-cs"/>
              </a:rPr>
              <a:t>sum of areas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E </a:t>
            </a:r>
            <a:r>
              <a:rPr lang="en-US" sz="1200" b="0" i="0" u="none" strike="noStrike" kern="1200" baseline="0" dirty="0" smtClean="0">
                <a:solidFill>
                  <a:schemeClr val="tx1"/>
                </a:solidFill>
                <a:latin typeface="+mn-lt"/>
                <a:ea typeface="+mn-ea"/>
                <a:cs typeface="+mn-cs"/>
              </a:rPr>
              <a:t>to the sum of areas </a:t>
            </a:r>
            <a:r>
              <a:rPr lang="en-US" sz="1200" b="0" i="1" u="none" strike="noStrike" kern="1200" baseline="0" dirty="0" smtClean="0">
                <a:solidFill>
                  <a:schemeClr val="tx1"/>
                </a:solidFill>
                <a:latin typeface="+mn-lt"/>
                <a:ea typeface="+mn-ea"/>
                <a:cs typeface="+mn-cs"/>
              </a:rPr>
              <a:t>B</a:t>
            </a:r>
          </a:p>
          <a:p>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At competitive equilibrium, there is</a:t>
            </a:r>
          </a:p>
          <a:p>
            <a:r>
              <a:rPr lang="en-US" sz="1200" b="0" i="0" u="none" strike="noStrike" kern="1200" baseline="0" dirty="0" smtClean="0">
                <a:solidFill>
                  <a:schemeClr val="tx1"/>
                </a:solidFill>
                <a:latin typeface="+mn-lt"/>
                <a:ea typeface="+mn-ea"/>
                <a:cs typeface="+mn-cs"/>
              </a:rPr>
              <a:t>no deadweight loss. At a price of $2.20, there</a:t>
            </a:r>
          </a:p>
          <a:p>
            <a:r>
              <a:rPr lang="en-US" sz="1200" b="0" i="0" u="none" strike="noStrike" kern="1200" baseline="0" dirty="0" smtClean="0">
                <a:solidFill>
                  <a:schemeClr val="tx1"/>
                </a:solidFill>
                <a:latin typeface="+mn-lt"/>
                <a:ea typeface="+mn-ea"/>
                <a:cs typeface="+mn-cs"/>
              </a:rPr>
              <a:t>is a deadweight loss equal to the sum of triangles</a:t>
            </a:r>
          </a:p>
          <a:p>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23</a:t>
            </a:fld>
            <a:endParaRPr lang="en-US"/>
          </a:p>
        </p:txBody>
      </p:sp>
    </p:spTree>
    <p:extLst>
      <p:ext uri="{BB962C8B-B14F-4D97-AF65-F5344CB8AC3E}">
        <p14:creationId xmlns:p14="http://schemas.microsoft.com/office/powerpoint/2010/main" val="149450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wheat farmers convince the government</a:t>
            </a:r>
          </a:p>
          <a:p>
            <a:r>
              <a:rPr lang="en-US" sz="1200" b="0" i="0" u="none" strike="noStrike" kern="1200" baseline="0" dirty="0" smtClean="0">
                <a:solidFill>
                  <a:schemeClr val="tx1"/>
                </a:solidFill>
                <a:latin typeface="+mn-lt"/>
                <a:ea typeface="+mn-ea"/>
                <a:cs typeface="+mn-cs"/>
              </a:rPr>
              <a:t>to impose a price floor of $8.00 per bushel,</a:t>
            </a:r>
          </a:p>
          <a:p>
            <a:r>
              <a:rPr lang="en-US" sz="1200" b="0" i="0" u="none" strike="noStrike" kern="1200" baseline="0" dirty="0" smtClean="0">
                <a:solidFill>
                  <a:schemeClr val="tx1"/>
                </a:solidFill>
                <a:latin typeface="+mn-lt"/>
                <a:ea typeface="+mn-ea"/>
                <a:cs typeface="+mn-cs"/>
              </a:rPr>
              <a:t>the amount of wheat sold will fall from</a:t>
            </a:r>
          </a:p>
          <a:p>
            <a:r>
              <a:rPr lang="en-US" sz="1200" b="0" i="0" u="none" strike="noStrike" kern="1200" baseline="0" dirty="0" smtClean="0">
                <a:solidFill>
                  <a:schemeClr val="tx1"/>
                </a:solidFill>
                <a:latin typeface="+mn-lt"/>
                <a:ea typeface="+mn-ea"/>
                <a:cs typeface="+mn-cs"/>
              </a:rPr>
              <a:t>2.0 billion bushels per year to 1.8 billion. If</a:t>
            </a:r>
          </a:p>
          <a:p>
            <a:r>
              <a:rPr lang="en-US" sz="1200" b="0" i="0" u="none" strike="noStrike" kern="1200" baseline="0" dirty="0" smtClean="0">
                <a:solidFill>
                  <a:schemeClr val="tx1"/>
                </a:solidFill>
                <a:latin typeface="+mn-lt"/>
                <a:ea typeface="+mn-ea"/>
                <a:cs typeface="+mn-cs"/>
              </a:rPr>
              <a:t>we assume that farmers produce 1.8 billion</a:t>
            </a:r>
          </a:p>
          <a:p>
            <a:r>
              <a:rPr lang="en-US" sz="1200" b="0" i="0" u="none" strike="noStrike" kern="1200" baseline="0" dirty="0" smtClean="0">
                <a:solidFill>
                  <a:schemeClr val="tx1"/>
                </a:solidFill>
                <a:latin typeface="+mn-lt"/>
                <a:ea typeface="+mn-ea"/>
                <a:cs typeface="+mn-cs"/>
              </a:rPr>
              <a:t>bushels, producer surplus then increases</a:t>
            </a:r>
          </a:p>
          <a:p>
            <a:r>
              <a:rPr lang="en-US" sz="1200" b="0" i="0" u="none" strike="noStrike" kern="1200" baseline="0" dirty="0" smtClean="0">
                <a:solidFill>
                  <a:schemeClr val="tx1"/>
                </a:solidFill>
                <a:latin typeface="+mn-lt"/>
                <a:ea typeface="+mn-ea"/>
                <a:cs typeface="+mn-cs"/>
              </a:rPr>
              <a:t>by rectangle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—which is transferred from</a:t>
            </a:r>
          </a:p>
          <a:p>
            <a:r>
              <a:rPr lang="en-US" sz="1200" b="0" i="0" u="none" strike="noStrike" kern="1200" baseline="0" dirty="0" smtClean="0">
                <a:solidFill>
                  <a:schemeClr val="tx1"/>
                </a:solidFill>
                <a:latin typeface="+mn-lt"/>
                <a:ea typeface="+mn-ea"/>
                <a:cs typeface="+mn-cs"/>
              </a:rPr>
              <a:t>consumer surplus—and falls by triangle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Consumer surplus declines by rectangle </a:t>
            </a:r>
            <a:r>
              <a:rPr lang="en-US" sz="1200" b="0" i="1" u="none" strike="noStrike" kern="1200" baseline="0" dirty="0" smtClean="0">
                <a:solidFill>
                  <a:schemeClr val="tx1"/>
                </a:solidFill>
                <a:latin typeface="+mn-lt"/>
                <a:ea typeface="+mn-ea"/>
                <a:cs typeface="+mn-cs"/>
              </a:rPr>
              <a:t>A</a:t>
            </a:r>
          </a:p>
          <a:p>
            <a:r>
              <a:rPr lang="en-US" sz="1200" b="0" i="0" u="none" strike="noStrike" kern="1200" baseline="0" dirty="0" smtClean="0">
                <a:solidFill>
                  <a:schemeClr val="tx1"/>
                </a:solidFill>
                <a:latin typeface="+mn-lt"/>
                <a:ea typeface="+mn-ea"/>
                <a:cs typeface="+mn-cs"/>
              </a:rPr>
              <a:t>plus triangle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There is a deadweight loss</a:t>
            </a:r>
          </a:p>
          <a:p>
            <a:r>
              <a:rPr lang="en-US" sz="1200" b="0" i="0" u="none" strike="noStrike" kern="1200" baseline="0" dirty="0" smtClean="0">
                <a:solidFill>
                  <a:schemeClr val="tx1"/>
                </a:solidFill>
                <a:latin typeface="+mn-lt"/>
                <a:ea typeface="+mn-ea"/>
                <a:cs typeface="+mn-cs"/>
              </a:rPr>
              <a:t>equal to triangles </a:t>
            </a:r>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representing the</a:t>
            </a:r>
          </a:p>
          <a:p>
            <a:r>
              <a:rPr lang="en-US" sz="1200" b="0" i="0" u="none" strike="noStrike" kern="1200" baseline="0" dirty="0" smtClean="0">
                <a:solidFill>
                  <a:schemeClr val="tx1"/>
                </a:solidFill>
                <a:latin typeface="+mn-lt"/>
                <a:ea typeface="+mn-ea"/>
                <a:cs typeface="+mn-cs"/>
              </a:rPr>
              <a:t>decline in economic efficiency due to the</a:t>
            </a:r>
          </a:p>
          <a:p>
            <a:r>
              <a:rPr lang="en-US" sz="1200" b="0" i="0" u="none" strike="noStrike" kern="1200" baseline="0" dirty="0" smtClean="0">
                <a:solidFill>
                  <a:schemeClr val="tx1"/>
                </a:solidFill>
                <a:latin typeface="+mn-lt"/>
                <a:ea typeface="+mn-ea"/>
                <a:cs typeface="+mn-cs"/>
              </a:rPr>
              <a:t>price floor. In reality, a price floor of $8.00</a:t>
            </a:r>
          </a:p>
          <a:p>
            <a:r>
              <a:rPr lang="en-US" sz="1200" b="0" i="0" u="none" strike="noStrike" kern="1200" baseline="0" dirty="0" smtClean="0">
                <a:solidFill>
                  <a:schemeClr val="tx1"/>
                </a:solidFill>
                <a:latin typeface="+mn-lt"/>
                <a:ea typeface="+mn-ea"/>
                <a:cs typeface="+mn-cs"/>
              </a:rPr>
              <a:t>per bushel will cause farmers to expand</a:t>
            </a:r>
          </a:p>
          <a:p>
            <a:r>
              <a:rPr lang="en-US" sz="1200" b="0" i="0" u="none" strike="noStrike" kern="1200" baseline="0" dirty="0" smtClean="0">
                <a:solidFill>
                  <a:schemeClr val="tx1"/>
                </a:solidFill>
                <a:latin typeface="+mn-lt"/>
                <a:ea typeface="+mn-ea"/>
                <a:cs typeface="+mn-cs"/>
              </a:rPr>
              <a:t>their production from 2.0 billion to 2.2 billion</a:t>
            </a:r>
          </a:p>
          <a:p>
            <a:r>
              <a:rPr lang="en-US" sz="1200" b="0" i="0" u="none" strike="noStrike" kern="1200" baseline="0" dirty="0" smtClean="0">
                <a:solidFill>
                  <a:schemeClr val="tx1"/>
                </a:solidFill>
                <a:latin typeface="+mn-lt"/>
                <a:ea typeface="+mn-ea"/>
                <a:cs typeface="+mn-cs"/>
              </a:rPr>
              <a:t>bushels, resulting in a surplus of wheat.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26</a:t>
            </a:fld>
            <a:endParaRPr lang="en-US"/>
          </a:p>
        </p:txBody>
      </p:sp>
    </p:spTree>
    <p:extLst>
      <p:ext uri="{BB962C8B-B14F-4D97-AF65-F5344CB8AC3E}">
        <p14:creationId xmlns:p14="http://schemas.microsoft.com/office/powerpoint/2010/main" val="19351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Without rent control, the equilibrium rent is</a:t>
            </a:r>
          </a:p>
          <a:p>
            <a:r>
              <a:rPr lang="en-US" sz="1200" b="0" i="0" u="none" strike="noStrike" kern="1200" baseline="0" dirty="0" smtClean="0">
                <a:solidFill>
                  <a:schemeClr val="tx1"/>
                </a:solidFill>
                <a:latin typeface="+mn-lt"/>
                <a:ea typeface="+mn-ea"/>
                <a:cs typeface="+mn-cs"/>
              </a:rPr>
              <a:t>$2,500 per month. At that price, 2,000,000</a:t>
            </a:r>
          </a:p>
          <a:p>
            <a:r>
              <a:rPr lang="en-US" sz="1200" b="0" i="0" u="none" strike="noStrike" kern="1200" baseline="0" dirty="0" smtClean="0">
                <a:solidFill>
                  <a:schemeClr val="tx1"/>
                </a:solidFill>
                <a:latin typeface="+mn-lt"/>
                <a:ea typeface="+mn-ea"/>
                <a:cs typeface="+mn-cs"/>
              </a:rPr>
              <a:t>apartments would be rented. If the government</a:t>
            </a:r>
          </a:p>
          <a:p>
            <a:r>
              <a:rPr lang="en-US" sz="1200" b="0" i="0" u="none" strike="noStrike" kern="1200" baseline="0" dirty="0" smtClean="0">
                <a:solidFill>
                  <a:schemeClr val="tx1"/>
                </a:solidFill>
                <a:latin typeface="+mn-lt"/>
                <a:ea typeface="+mn-ea"/>
                <a:cs typeface="+mn-cs"/>
              </a:rPr>
              <a:t>imposes a rent ceiling of $1,500 per</a:t>
            </a:r>
          </a:p>
          <a:p>
            <a:r>
              <a:rPr lang="en-US" sz="1200" b="0" i="0" u="none" strike="noStrike" kern="1200" baseline="0" dirty="0" smtClean="0">
                <a:solidFill>
                  <a:schemeClr val="tx1"/>
                </a:solidFill>
                <a:latin typeface="+mn-lt"/>
                <a:ea typeface="+mn-ea"/>
                <a:cs typeface="+mn-cs"/>
              </a:rPr>
              <a:t>month, the quantity of apartments supplied</a:t>
            </a:r>
          </a:p>
          <a:p>
            <a:r>
              <a:rPr lang="en-US" sz="1200" b="0" i="0" u="none" strike="noStrike" kern="1200" baseline="0" dirty="0" smtClean="0">
                <a:solidFill>
                  <a:schemeClr val="tx1"/>
                </a:solidFill>
                <a:latin typeface="+mn-lt"/>
                <a:ea typeface="+mn-ea"/>
                <a:cs typeface="+mn-cs"/>
              </a:rPr>
              <a:t>decreases to 1,900,000, and the quantity</a:t>
            </a:r>
          </a:p>
          <a:p>
            <a:r>
              <a:rPr lang="en-US" sz="1200" b="0" i="0" u="none" strike="noStrike" kern="1200" baseline="0" dirty="0" smtClean="0">
                <a:solidFill>
                  <a:schemeClr val="tx1"/>
                </a:solidFill>
                <a:latin typeface="+mn-lt"/>
                <a:ea typeface="+mn-ea"/>
                <a:cs typeface="+mn-cs"/>
              </a:rPr>
              <a:t>of apartments demanded increases to</a:t>
            </a:r>
          </a:p>
          <a:p>
            <a:r>
              <a:rPr lang="en-US" sz="1200" b="0" i="0" u="none" strike="noStrike" kern="1200" baseline="0" dirty="0" smtClean="0">
                <a:solidFill>
                  <a:schemeClr val="tx1"/>
                </a:solidFill>
                <a:latin typeface="+mn-lt"/>
                <a:ea typeface="+mn-ea"/>
                <a:cs typeface="+mn-cs"/>
              </a:rPr>
              <a:t>2,100,000, resulting in a shortage of 200,000</a:t>
            </a:r>
          </a:p>
          <a:p>
            <a:r>
              <a:rPr lang="en-US" sz="1200" b="0" i="0" u="none" strike="noStrike" kern="1200" baseline="0" dirty="0" smtClean="0">
                <a:solidFill>
                  <a:schemeClr val="tx1"/>
                </a:solidFill>
                <a:latin typeface="+mn-lt"/>
                <a:ea typeface="+mn-ea"/>
                <a:cs typeface="+mn-cs"/>
              </a:rPr>
              <a:t>apartments. Producer surplus equal to the</a:t>
            </a:r>
          </a:p>
          <a:p>
            <a:r>
              <a:rPr lang="en-US" sz="1200" b="0" i="0" u="none" strike="noStrike" kern="1200" baseline="0" dirty="0" smtClean="0">
                <a:solidFill>
                  <a:schemeClr val="tx1"/>
                </a:solidFill>
                <a:latin typeface="+mn-lt"/>
                <a:ea typeface="+mn-ea"/>
                <a:cs typeface="+mn-cs"/>
              </a:rPr>
              <a:t>area of rectangle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is transferred from landlords</a:t>
            </a:r>
          </a:p>
          <a:p>
            <a:r>
              <a:rPr lang="en-US" sz="1200" b="0" i="0" u="none" strike="noStrike" kern="1200" baseline="0" dirty="0" smtClean="0">
                <a:solidFill>
                  <a:schemeClr val="tx1"/>
                </a:solidFill>
                <a:latin typeface="+mn-lt"/>
                <a:ea typeface="+mn-ea"/>
                <a:cs typeface="+mn-cs"/>
              </a:rPr>
              <a:t>to renters, and there is a deadweight</a:t>
            </a:r>
          </a:p>
          <a:p>
            <a:r>
              <a:rPr lang="en-US" sz="1200" b="0" i="0" u="none" strike="noStrike" kern="1200" baseline="0" dirty="0" smtClean="0">
                <a:solidFill>
                  <a:schemeClr val="tx1"/>
                </a:solidFill>
                <a:latin typeface="+mn-lt"/>
                <a:ea typeface="+mn-ea"/>
                <a:cs typeface="+mn-cs"/>
              </a:rPr>
              <a:t>loss equal to the areas of triangles </a:t>
            </a:r>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29</a:t>
            </a:fld>
            <a:endParaRPr lang="en-US"/>
          </a:p>
        </p:txBody>
      </p:sp>
    </p:spTree>
    <p:extLst>
      <p:ext uri="{BB962C8B-B14F-4D97-AF65-F5344CB8AC3E}">
        <p14:creationId xmlns:p14="http://schemas.microsoft.com/office/powerpoint/2010/main" val="1493646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54</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16"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smtClean="0"/>
              <a:t>Chapter title:</a:t>
            </a:r>
            <a:br>
              <a:rPr lang="en-US" dirty="0" smtClean="0"/>
            </a:br>
            <a:r>
              <a:rPr lang="en-US" dirty="0" smtClean="0"/>
              <a:t>Chapter subtitle</a:t>
            </a:r>
            <a:endParaRPr lang="en-US" dirty="0"/>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354434591"/>
              </p:ext>
            </p:extLst>
          </p:nvPr>
        </p:nvGraphicFramePr>
        <p:xfrm>
          <a:off x="463550" y="2895600"/>
          <a:ext cx="3269664" cy="3419994"/>
        </p:xfrm>
        <a:graphic>
          <a:graphicData uri="http://schemas.openxmlformats.org/drawingml/2006/table">
            <a:tbl>
              <a:tblPr/>
              <a:tblGrid>
                <a:gridCol w="496553"/>
                <a:gridCol w="2773111"/>
              </a:tblGrid>
              <a:tr h="40582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Consumer Surplus and Producer Surplus</a:t>
                      </a:r>
                    </a:p>
                  </a:txBody>
                  <a:tcPr marL="0" marR="0" marT="91427" marB="0" horzOverflow="overflow">
                    <a:lnL>
                      <a:noFill/>
                    </a:lnL>
                    <a:lnR cap="flat">
                      <a:noFill/>
                    </a:lnR>
                    <a:lnT cap="flat">
                      <a:noFill/>
                    </a:lnT>
                    <a:lnB>
                      <a:noFill/>
                    </a:lnB>
                    <a:lnTlToBr>
                      <a:noFill/>
                    </a:lnTlToBr>
                    <a:lnBlToTr>
                      <a:noFill/>
                    </a:lnBlToTr>
                    <a:noFill/>
                  </a:tcPr>
                </a:tc>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The Efficiency of Competitive Markets</a:t>
                      </a:r>
                    </a:p>
                  </a:txBody>
                  <a:tcPr marL="0" marR="0" marT="91427" marB="0"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Government Intervention in the Market: Price Floors and Price Ceilings</a:t>
                      </a:r>
                    </a:p>
                  </a:txBody>
                  <a:tcPr marL="0" marR="0" marT="91427" marB="0" horzOverflow="overflow">
                    <a:lnL>
                      <a:noFill/>
                    </a:lnL>
                    <a:lnR cap="flat">
                      <a:noFill/>
                    </a:lnR>
                    <a:lnT>
                      <a:noFill/>
                    </a:lnT>
                    <a:lnB>
                      <a:noFill/>
                    </a:lnB>
                    <a:lnTlToBr>
                      <a:noFill/>
                    </a:lnTlToBr>
                    <a:lnBlToTr>
                      <a:noFill/>
                    </a:lnBlToTr>
                    <a:noFill/>
                  </a:tcPr>
                </a:tc>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The Economic Impact of Taxes</a:t>
                      </a:r>
                    </a:p>
                  </a:txBody>
                  <a:tcPr marL="0" marR="0" marT="91427" marB="0"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defRPr/>
                      </a:pPr>
                      <a:r>
                        <a:rPr kumimoji="0" lang="en-US" sz="1600" b="1" i="0" u="none" strike="noStrike" cap="none" normalizeH="0" baseline="0" dirty="0" smtClean="0">
                          <a:ln>
                            <a:noFill/>
                          </a:ln>
                          <a:solidFill>
                            <a:srgbClr val="0066B3"/>
                          </a:solidFill>
                          <a:effectLst/>
                          <a:latin typeface="Arial" charset="0"/>
                        </a:rPr>
                        <a:t>Appendix: Quantitative Demand and Supply Analysis</a:t>
                      </a:r>
                    </a:p>
                  </a:txBody>
                  <a:tcPr marL="0" marR="0" marT="91427" marB="0" horzOverflow="overflow">
                    <a:lnL>
                      <a:noFill/>
                    </a:lnL>
                    <a:lnR cap="flat">
                      <a:noFill/>
                    </a:lnR>
                    <a:lnT>
                      <a:noFill/>
                    </a:lnT>
                    <a:lnB>
                      <a:noFill/>
                    </a:lnB>
                    <a:lnTlToBr>
                      <a:noFill/>
                    </a:lnTlToBr>
                    <a:lnBlToTr>
                      <a:noFill/>
                    </a:lnBlToTr>
                    <a:noFill/>
                  </a:tcPr>
                </a:tc>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smtClean="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smtClean="0">
                <a:solidFill>
                  <a:schemeClr val="bg1"/>
                </a:solidFill>
                <a:latin typeface="+mn-lt"/>
              </a:rPr>
              <a:t>4</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smtClean="0">
                <a:solidFill>
                  <a:srgbClr val="89B8CF"/>
                </a:solidFill>
              </a:rPr>
              <a:t>CHAPTER</a:t>
            </a:r>
            <a:endParaRPr lang="en-US" dirty="0">
              <a:solidFill>
                <a:srgbClr val="89B8CF"/>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7350" y="1878509"/>
            <a:ext cx="4495800" cy="460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smtClean="0"/>
              <a:t>Chapter subtitle</a:t>
            </a:r>
            <a:endParaRPr lang="en-US" dirty="0"/>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smtClean="0">
                <a:solidFill>
                  <a:schemeClr val="bg1"/>
                </a:solidFill>
              </a:rPr>
              <a:t>         LEARNING</a:t>
            </a:r>
            <a:r>
              <a:rPr lang="en-US" sz="1400" dirty="0" smtClean="0">
                <a:solidFill>
                  <a:schemeClr val="bg1"/>
                </a:solidFill>
              </a:rPr>
              <a:t> </a:t>
            </a:r>
            <a:r>
              <a:rPr lang="en-US" sz="1400" dirty="0">
                <a:solidFill>
                  <a:schemeClr val="bg1"/>
                </a:solidFill>
              </a:rPr>
              <a:t>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smtClean="0"/>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smtClean="0"/>
              <a:t>Insert learning objective</a:t>
            </a:r>
            <a:endParaRPr lang="en-US" dirty="0"/>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54</a:t>
            </a:r>
            <a:endParaRPr lang="en-US" sz="1200" dirty="0">
              <a:solidFill>
                <a:schemeClr val="bg1"/>
              </a:solidFill>
              <a:cs typeface="+mn-cs"/>
            </a:endParaRP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Tree>
    <p:extLst>
      <p:ext uri="{BB962C8B-B14F-4D97-AF65-F5344CB8AC3E}">
        <p14:creationId xmlns:p14="http://schemas.microsoft.com/office/powerpoint/2010/main" val="219774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54</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Text-only content</a:t>
            </a:r>
            <a:endParaRPr lang="en-US" dirty="0"/>
          </a:p>
        </p:txBody>
      </p:sp>
    </p:spTree>
    <p:extLst>
      <p:ext uri="{BB962C8B-B14F-4D97-AF65-F5344CB8AC3E}">
        <p14:creationId xmlns:p14="http://schemas.microsoft.com/office/powerpoint/2010/main" val="37635316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54</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figure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Figure C#.X</a:t>
            </a:r>
            <a:endParaRPr lang="en-US" dirty="0"/>
          </a:p>
        </p:txBody>
      </p:sp>
    </p:spTree>
    <p:extLst>
      <p:ext uri="{BB962C8B-B14F-4D97-AF65-F5344CB8AC3E}">
        <p14:creationId xmlns:p14="http://schemas.microsoft.com/office/powerpoint/2010/main" val="27173297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54</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table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Table C#.X</a:t>
            </a:r>
            <a:endParaRPr lang="en-US" dirty="0"/>
          </a:p>
        </p:txBody>
      </p:sp>
    </p:spTree>
    <p:extLst>
      <p:ext uri="{BB962C8B-B14F-4D97-AF65-F5344CB8AC3E}">
        <p14:creationId xmlns:p14="http://schemas.microsoft.com/office/powerpoint/2010/main" val="3651795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54</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6" name="Title 4"/>
          <p:cNvSpPr>
            <a:spLocks noGrp="1"/>
          </p:cNvSpPr>
          <p:nvPr>
            <p:ph type="title"/>
          </p:nvPr>
        </p:nvSpPr>
        <p:spPr>
          <a:xfrm>
            <a:off x="1665288" y="0"/>
            <a:ext cx="7478712"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MTC content</a:t>
            </a:r>
            <a:endParaRPr lang="en-US" dirty="0"/>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4/1/2014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97.png"/><Relationship Id="rId3" Type="http://schemas.openxmlformats.org/officeDocument/2006/relationships/image" Target="../media/image99.png"/><Relationship Id="rId7" Type="http://schemas.openxmlformats.org/officeDocument/2006/relationships/image" Target="../media/image100.png"/><Relationship Id="rId12" Type="http://schemas.openxmlformats.org/officeDocument/2006/relationships/image" Target="../media/image96.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93.png"/><Relationship Id="rId11" Type="http://schemas.openxmlformats.org/officeDocument/2006/relationships/image" Target="../media/image95.png"/><Relationship Id="rId5" Type="http://schemas.openxmlformats.org/officeDocument/2006/relationships/image" Target="../media/image92.png"/><Relationship Id="rId10" Type="http://schemas.openxmlformats.org/officeDocument/2006/relationships/image" Target="../media/image94.png"/><Relationship Id="rId4" Type="http://schemas.openxmlformats.org/officeDocument/2006/relationships/image" Target="../media/image91.png"/><Relationship Id="rId9" Type="http://schemas.openxmlformats.org/officeDocument/2006/relationships/image" Target="../media/image10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3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3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4.xml"/><Relationship Id="rId6" Type="http://schemas.openxmlformats.org/officeDocument/2006/relationships/image" Target="../media/image114.png"/><Relationship Id="rId11" Type="http://schemas.openxmlformats.org/officeDocument/2006/relationships/image" Target="../media/image107.png"/><Relationship Id="rId5" Type="http://schemas.openxmlformats.org/officeDocument/2006/relationships/image" Target="../media/image113.png"/><Relationship Id="rId15" Type="http://schemas.openxmlformats.org/officeDocument/2006/relationships/image" Target="../media/image116.png"/><Relationship Id="rId10" Type="http://schemas.openxmlformats.org/officeDocument/2006/relationships/image" Target="../media/image106.png"/><Relationship Id="rId4" Type="http://schemas.openxmlformats.org/officeDocument/2006/relationships/image" Target="../media/image112.png"/><Relationship Id="rId9" Type="http://schemas.openxmlformats.org/officeDocument/2006/relationships/image" Target="../media/image105.png"/><Relationship Id="rId14" Type="http://schemas.openxmlformats.org/officeDocument/2006/relationships/image" Target="../media/image110.png"/></Relationships>
</file>

<file path=ppt/slides/_rels/slide3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6.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8.png"/></Relationships>
</file>

<file path=ppt/slides/_rels/slide4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7.png"/><Relationship Id="rId1" Type="http://schemas.openxmlformats.org/officeDocument/2006/relationships/slideLayout" Target="../slideLayouts/slideLayout4.xml"/><Relationship Id="rId5" Type="http://schemas.openxmlformats.org/officeDocument/2006/relationships/image" Target="../media/image148.png"/><Relationship Id="rId4" Type="http://schemas.openxmlformats.org/officeDocument/2006/relationships/image" Target="../media/image1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image" Target="../media/image147.png"/><Relationship Id="rId1" Type="http://schemas.openxmlformats.org/officeDocument/2006/relationships/slideLayout" Target="../slideLayouts/slideLayout4.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 Id="rId9" Type="http://schemas.openxmlformats.org/officeDocument/2006/relationships/image" Target="../media/image148.png"/></Relationships>
</file>

<file path=ppt/slides/_rels/slide51.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 Id="rId9" Type="http://schemas.openxmlformats.org/officeDocument/2006/relationships/image" Target="../media/image161.png"/></Relationships>
</file>

<file path=ppt/slides/_rels/slide52.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4.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53.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4.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63.png"/><Relationship Id="rId2" Type="http://schemas.openxmlformats.org/officeDocument/2006/relationships/image" Target="../media/image155.png"/><Relationship Id="rId1" Type="http://schemas.openxmlformats.org/officeDocument/2006/relationships/slideLayout" Target="../slideLayouts/slideLayout4.xml"/><Relationship Id="rId6" Type="http://schemas.openxmlformats.org/officeDocument/2006/relationships/image" Target="../media/image159.png"/><Relationship Id="rId11" Type="http://schemas.openxmlformats.org/officeDocument/2006/relationships/image" Target="../media/image162.png"/><Relationship Id="rId5" Type="http://schemas.openxmlformats.org/officeDocument/2006/relationships/image" Target="../media/image158.png"/><Relationship Id="rId10" Type="http://schemas.openxmlformats.org/officeDocument/2006/relationships/image" Target="../media/image166.png"/><Relationship Id="rId4" Type="http://schemas.openxmlformats.org/officeDocument/2006/relationships/image" Target="../media/image157.png"/><Relationship Id="rId9" Type="http://schemas.openxmlformats.org/officeDocument/2006/relationships/image" Target="../media/image165.png"/></Relationships>
</file>

<file path=ppt/slides/_rels/slide54.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4.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63.png"/><Relationship Id="rId2" Type="http://schemas.openxmlformats.org/officeDocument/2006/relationships/image" Target="../media/image155.png"/><Relationship Id="rId1" Type="http://schemas.openxmlformats.org/officeDocument/2006/relationships/slideLayout" Target="../slideLayouts/slideLayout4.xml"/><Relationship Id="rId6" Type="http://schemas.openxmlformats.org/officeDocument/2006/relationships/image" Target="../media/image159.png"/><Relationship Id="rId11" Type="http://schemas.openxmlformats.org/officeDocument/2006/relationships/image" Target="../media/image162.png"/><Relationship Id="rId5" Type="http://schemas.openxmlformats.org/officeDocument/2006/relationships/image" Target="../media/image158.png"/><Relationship Id="rId15" Type="http://schemas.openxmlformats.org/officeDocument/2006/relationships/image" Target="../media/image168.png"/><Relationship Id="rId10" Type="http://schemas.openxmlformats.org/officeDocument/2006/relationships/image" Target="../media/image166.png"/><Relationship Id="rId4" Type="http://schemas.openxmlformats.org/officeDocument/2006/relationships/image" Target="../media/image157.png"/><Relationship Id="rId9" Type="http://schemas.openxmlformats.org/officeDocument/2006/relationships/image" Target="../media/image165.png"/><Relationship Id="rId14" Type="http://schemas.openxmlformats.org/officeDocument/2006/relationships/image" Target="../media/image16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7772400" cy="5816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14763"/>
            <a:ext cx="7771429" cy="5815873"/>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17463"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a:t>
            </a:r>
            <a:r>
              <a:rPr lang="en-US" sz="1050" dirty="0" smtClean="0">
                <a:solidFill>
                  <a:schemeClr val="bg1">
                    <a:lumMod val="50000"/>
                  </a:schemeClr>
                </a:solidFill>
                <a:latin typeface="Times New Roman" pitchFamily="18" charset="0"/>
                <a:cs typeface="Times New Roman" pitchFamily="18" charset="0"/>
              </a:rPr>
              <a:t>2015 </a:t>
            </a:r>
            <a:r>
              <a:rPr lang="en-US" sz="1050" dirty="0">
                <a:solidFill>
                  <a:schemeClr val="bg1">
                    <a:lumMod val="50000"/>
                  </a:schemeClr>
                </a:solidFill>
                <a:latin typeface="Times New Roman" pitchFamily="18" charset="0"/>
                <a:cs typeface="Times New Roman" pitchFamily="18" charset="0"/>
              </a:rPr>
              <a:t>Pearson Education, Inc. </a:t>
            </a:r>
          </a:p>
        </p:txBody>
      </p:sp>
    </p:spTree>
    <p:extLst>
      <p:ext uri="{BB962C8B-B14F-4D97-AF65-F5344CB8AC3E}">
        <p14:creationId xmlns:p14="http://schemas.microsoft.com/office/powerpoint/2010/main" val="21859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263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363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750"/>
                                        <p:tgtEl>
                                          <p:spTgt spid="6"/>
                                        </p:tgtEl>
                                      </p:cBhvr>
                                    </p:animEffect>
                                  </p:childTnLst>
                                </p:cTn>
                              </p:par>
                            </p:childTnLst>
                          </p:cTn>
                        </p:par>
                        <p:par>
                          <p:cTn id="23" fill="hold">
                            <p:stCondLst>
                              <p:cond delay="53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64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surplus if price falls to $3.00</a:t>
            </a:r>
            <a:endParaRPr lang="en-US" dirty="0"/>
          </a:p>
        </p:txBody>
      </p:sp>
      <p:sp>
        <p:nvSpPr>
          <p:cNvPr id="6" name="Text Placeholder 2"/>
          <p:cNvSpPr>
            <a:spLocks noGrp="1"/>
          </p:cNvSpPr>
          <p:nvPr>
            <p:ph type="body" sz="quarter" idx="11"/>
          </p:nvPr>
        </p:nvSpPr>
        <p:spPr>
          <a:xfrm>
            <a:off x="152400" y="838200"/>
            <a:ext cx="3962400" cy="5638800"/>
          </a:xfrm>
        </p:spPr>
        <p:txBody>
          <a:bodyPr/>
          <a:lstStyle/>
          <a:p>
            <a:r>
              <a:rPr lang="en-US" dirty="0"/>
              <a:t>If the price falls to $3.00, Theresa, Tom, and Terri each gain an additional $0.50 of consumer surplus.</a:t>
            </a:r>
          </a:p>
          <a:p>
            <a:endParaRPr lang="en-US" dirty="0"/>
          </a:p>
          <a:p>
            <a:r>
              <a:rPr lang="en-US" dirty="0"/>
              <a:t>Tim is indifferent between buying the cup and not; his well-being is the same either way.</a:t>
            </a:r>
          </a:p>
          <a:p>
            <a:endParaRPr lang="en-US" dirty="0"/>
          </a:p>
          <a:p>
            <a:r>
              <a:rPr lang="en-US" dirty="0"/>
              <a:t>The overall consumer surplus remains the area below the demand curve, above the (new) price.</a:t>
            </a:r>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Measuring consumer surplus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4.2b</a:t>
            </a:r>
            <a:endParaRPr lang="en-US" dirty="0"/>
          </a:p>
        </p:txBody>
      </p:sp>
      <p:pic>
        <p:nvPicPr>
          <p:cNvPr id="9" name="Picture 25" descr="Fig04-2_PPT_b6"/>
          <p:cNvPicPr>
            <a:picLocks noChangeAspect="1" noChangeArrowheads="1"/>
          </p:cNvPicPr>
          <p:nvPr/>
        </p:nvPicPr>
        <p:blipFill>
          <a:blip r:embed="rId2"/>
          <a:srcRect/>
          <a:stretch>
            <a:fillRect/>
          </a:stretch>
        </p:blipFill>
        <p:spPr bwMode="auto">
          <a:xfrm>
            <a:off x="4267200" y="1352550"/>
            <a:ext cx="3981450" cy="3067050"/>
          </a:xfrm>
          <a:prstGeom prst="rect">
            <a:avLst/>
          </a:prstGeom>
          <a:noFill/>
          <a:ln w="9525">
            <a:noFill/>
            <a:miter lim="800000"/>
            <a:headEnd/>
            <a:tailEnd/>
          </a:ln>
        </p:spPr>
      </p:pic>
      <p:pic>
        <p:nvPicPr>
          <p:cNvPr id="10" name="Picture 24" descr="Fig04-2_PPT_b5"/>
          <p:cNvPicPr>
            <a:picLocks noChangeAspect="1" noChangeArrowheads="1"/>
          </p:cNvPicPr>
          <p:nvPr/>
        </p:nvPicPr>
        <p:blipFill>
          <a:blip r:embed="rId3"/>
          <a:srcRect/>
          <a:stretch>
            <a:fillRect/>
          </a:stretch>
        </p:blipFill>
        <p:spPr bwMode="auto">
          <a:xfrm>
            <a:off x="4267200" y="1352550"/>
            <a:ext cx="3981450" cy="3067050"/>
          </a:xfrm>
          <a:prstGeom prst="rect">
            <a:avLst/>
          </a:prstGeom>
          <a:noFill/>
          <a:ln w="9525">
            <a:noFill/>
            <a:miter lim="800000"/>
            <a:headEnd/>
            <a:tailEnd/>
          </a:ln>
        </p:spPr>
      </p:pic>
      <p:pic>
        <p:nvPicPr>
          <p:cNvPr id="11" name="Picture 21" descr="Fig04-2_PPT_b4"/>
          <p:cNvPicPr>
            <a:picLocks noChangeAspect="1" noChangeArrowheads="1"/>
          </p:cNvPicPr>
          <p:nvPr/>
        </p:nvPicPr>
        <p:blipFill>
          <a:blip r:embed="rId4"/>
          <a:srcRect/>
          <a:stretch>
            <a:fillRect/>
          </a:stretch>
        </p:blipFill>
        <p:spPr bwMode="auto">
          <a:xfrm>
            <a:off x="4267200" y="1352550"/>
            <a:ext cx="3981450" cy="3067050"/>
          </a:xfrm>
          <a:prstGeom prst="rect">
            <a:avLst/>
          </a:prstGeom>
          <a:noFill/>
          <a:ln w="9525">
            <a:noFill/>
            <a:miter lim="800000"/>
            <a:headEnd/>
            <a:tailEnd/>
          </a:ln>
        </p:spPr>
      </p:pic>
      <p:pic>
        <p:nvPicPr>
          <p:cNvPr id="12" name="Picture 18" descr="Fig04-2_PPT_b1"/>
          <p:cNvPicPr>
            <a:picLocks noChangeAspect="1" noChangeArrowheads="1"/>
          </p:cNvPicPr>
          <p:nvPr/>
        </p:nvPicPr>
        <p:blipFill>
          <a:blip r:embed="rId5"/>
          <a:srcRect/>
          <a:stretch>
            <a:fillRect/>
          </a:stretch>
        </p:blipFill>
        <p:spPr bwMode="auto">
          <a:xfrm>
            <a:off x="4267200" y="1352550"/>
            <a:ext cx="3981450" cy="3067050"/>
          </a:xfrm>
          <a:prstGeom prst="rect">
            <a:avLst/>
          </a:prstGeom>
          <a:noFill/>
          <a:ln w="9525">
            <a:noFill/>
            <a:miter lim="800000"/>
            <a:headEnd/>
            <a:tailEnd/>
          </a:ln>
        </p:spPr>
      </p:pic>
      <p:pic>
        <p:nvPicPr>
          <p:cNvPr id="13" name="Picture 19" descr="Fig04-2_PPT_b2"/>
          <p:cNvPicPr>
            <a:picLocks noChangeAspect="1" noChangeArrowheads="1"/>
          </p:cNvPicPr>
          <p:nvPr/>
        </p:nvPicPr>
        <p:blipFill>
          <a:blip r:embed="rId6"/>
          <a:srcRect/>
          <a:stretch>
            <a:fillRect/>
          </a:stretch>
        </p:blipFill>
        <p:spPr bwMode="auto">
          <a:xfrm>
            <a:off x="4267200" y="1352550"/>
            <a:ext cx="3981450" cy="3067050"/>
          </a:xfrm>
          <a:prstGeom prst="rect">
            <a:avLst/>
          </a:prstGeom>
          <a:noFill/>
          <a:ln w="9525">
            <a:noFill/>
            <a:miter lim="800000"/>
            <a:headEnd/>
            <a:tailEnd/>
          </a:ln>
        </p:spPr>
      </p:pic>
      <p:pic>
        <p:nvPicPr>
          <p:cNvPr id="14" name="Picture 20" descr="Fig04-2_PPT_b3"/>
          <p:cNvPicPr>
            <a:picLocks noChangeAspect="1" noChangeArrowheads="1"/>
          </p:cNvPicPr>
          <p:nvPr/>
        </p:nvPicPr>
        <p:blipFill>
          <a:blip r:embed="rId7"/>
          <a:srcRect/>
          <a:stretch>
            <a:fillRect/>
          </a:stretch>
        </p:blipFill>
        <p:spPr bwMode="auto">
          <a:xfrm>
            <a:off x="4267200" y="1352550"/>
            <a:ext cx="3981450" cy="3067050"/>
          </a:xfrm>
          <a:prstGeom prst="rect">
            <a:avLst/>
          </a:prstGeom>
          <a:noFill/>
          <a:ln w="9525">
            <a:noFill/>
            <a:miter lim="800000"/>
            <a:headEnd/>
            <a:tailEnd/>
          </a:ln>
        </p:spPr>
      </p:pic>
      <p:pic>
        <p:nvPicPr>
          <p:cNvPr id="15" name="Picture 26" descr="Fig04-2_PPT_b7"/>
          <p:cNvPicPr>
            <a:picLocks noChangeAspect="1" noChangeArrowheads="1"/>
          </p:cNvPicPr>
          <p:nvPr/>
        </p:nvPicPr>
        <p:blipFill>
          <a:blip r:embed="rId8"/>
          <a:srcRect/>
          <a:stretch>
            <a:fillRect/>
          </a:stretch>
        </p:blipFill>
        <p:spPr bwMode="auto">
          <a:xfrm>
            <a:off x="4267200" y="1352550"/>
            <a:ext cx="3981450" cy="3067050"/>
          </a:xfrm>
          <a:prstGeom prst="rect">
            <a:avLst/>
          </a:prstGeom>
          <a:noFill/>
          <a:ln w="9525">
            <a:noFill/>
            <a:miter lim="800000"/>
            <a:headEnd/>
            <a:tailEnd/>
          </a:ln>
        </p:spPr>
      </p:pic>
    </p:spTree>
    <p:extLst>
      <p:ext uri="{BB962C8B-B14F-4D97-AF65-F5344CB8AC3E}">
        <p14:creationId xmlns:p14="http://schemas.microsoft.com/office/powerpoint/2010/main" val="6584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000"/>
                                        <p:tgtEl>
                                          <p:spTgt spid="11"/>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000"/>
                                        <p:tgtEl>
                                          <p:spTgt spid="10"/>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500"/>
                                        <p:tgtEl>
                                          <p:spTgt spid="6">
                                            <p:txEl>
                                              <p:pRg st="2" end="2"/>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left)">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consumer surplus in the market for chai tea</a:t>
            </a:r>
            <a:endParaRPr lang="en-US" dirty="0"/>
          </a:p>
        </p:txBody>
      </p:sp>
      <p:sp>
        <p:nvSpPr>
          <p:cNvPr id="6" name="Text Placeholder 2"/>
          <p:cNvSpPr>
            <a:spLocks noGrp="1"/>
          </p:cNvSpPr>
          <p:nvPr>
            <p:ph type="body" sz="quarter" idx="11"/>
          </p:nvPr>
        </p:nvSpPr>
        <p:spPr>
          <a:xfrm>
            <a:off x="152400" y="838200"/>
            <a:ext cx="3962400" cy="5638800"/>
          </a:xfrm>
        </p:spPr>
        <p:txBody>
          <a:bodyPr/>
          <a:lstStyle/>
          <a:p>
            <a:r>
              <a:rPr lang="en-US" dirty="0"/>
              <a:t>The market for chai tea is larger than just our four consumers.</a:t>
            </a:r>
          </a:p>
          <a:p>
            <a:endParaRPr lang="en-US" dirty="0"/>
          </a:p>
          <a:p>
            <a:r>
              <a:rPr lang="en-US" dirty="0">
                <a:solidFill>
                  <a:srgbClr val="FF0000"/>
                </a:solidFill>
              </a:rPr>
              <a:t>With many consumers</a:t>
            </a:r>
            <a:r>
              <a:rPr lang="en-US" dirty="0"/>
              <a:t>, the market demand curve looks like “normal”: a straight line.</a:t>
            </a:r>
          </a:p>
          <a:p>
            <a:endParaRPr lang="en-US" dirty="0"/>
          </a:p>
          <a:p>
            <a:r>
              <a:rPr lang="en-US" dirty="0"/>
              <a:t>Consumer surplus in this market is defined in just the same way: </a:t>
            </a:r>
            <a:r>
              <a:rPr lang="en-US" dirty="0">
                <a:solidFill>
                  <a:srgbClr val="FF0000"/>
                </a:solidFill>
              </a:rPr>
              <a:t>the area below the demand curve</a:t>
            </a:r>
            <a:r>
              <a:rPr lang="en-US" dirty="0"/>
              <a:t>, above price. The graph shows consumer surplus if price is $2.00.</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Total consumer surplus in the market for chai tea</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4.3</a:t>
            </a:r>
            <a:endParaRPr lang="en-US" dirty="0"/>
          </a:p>
        </p:txBody>
      </p:sp>
      <p:pic>
        <p:nvPicPr>
          <p:cNvPr id="9" name="Picture 10" descr="Fig4-3-ppt-4"/>
          <p:cNvPicPr>
            <a:picLocks noChangeAspect="1" noChangeArrowheads="1"/>
          </p:cNvPicPr>
          <p:nvPr/>
        </p:nvPicPr>
        <p:blipFill>
          <a:blip r:embed="rId3"/>
          <a:srcRect/>
          <a:stretch>
            <a:fillRect/>
          </a:stretch>
        </p:blipFill>
        <p:spPr bwMode="auto">
          <a:xfrm>
            <a:off x="3494088" y="1354138"/>
            <a:ext cx="5426075" cy="3560762"/>
          </a:xfrm>
          <a:prstGeom prst="rect">
            <a:avLst/>
          </a:prstGeom>
          <a:noFill/>
          <a:ln w="9525">
            <a:noFill/>
            <a:miter lim="800000"/>
            <a:headEnd/>
            <a:tailEnd/>
          </a:ln>
        </p:spPr>
      </p:pic>
      <p:pic>
        <p:nvPicPr>
          <p:cNvPr id="10" name="Picture 12" descr="Fig4-3-ppt-2"/>
          <p:cNvPicPr>
            <a:picLocks noChangeAspect="1" noChangeArrowheads="1"/>
          </p:cNvPicPr>
          <p:nvPr/>
        </p:nvPicPr>
        <p:blipFill>
          <a:blip r:embed="rId4"/>
          <a:srcRect/>
          <a:stretch>
            <a:fillRect/>
          </a:stretch>
        </p:blipFill>
        <p:spPr bwMode="auto">
          <a:xfrm>
            <a:off x="3494088" y="1354138"/>
            <a:ext cx="5426075" cy="3560762"/>
          </a:xfrm>
          <a:prstGeom prst="rect">
            <a:avLst/>
          </a:prstGeom>
          <a:noFill/>
          <a:ln w="9525">
            <a:noFill/>
            <a:miter lim="800000"/>
            <a:headEnd/>
            <a:tailEnd/>
          </a:ln>
        </p:spPr>
      </p:pic>
      <p:pic>
        <p:nvPicPr>
          <p:cNvPr id="11" name="Picture 13" descr="Fig4-3-ppt-3"/>
          <p:cNvPicPr>
            <a:picLocks noChangeAspect="1" noChangeArrowheads="1"/>
          </p:cNvPicPr>
          <p:nvPr/>
        </p:nvPicPr>
        <p:blipFill>
          <a:blip r:embed="rId5"/>
          <a:srcRect/>
          <a:stretch>
            <a:fillRect/>
          </a:stretch>
        </p:blipFill>
        <p:spPr bwMode="auto">
          <a:xfrm>
            <a:off x="3494088" y="1354138"/>
            <a:ext cx="5426075" cy="3560762"/>
          </a:xfrm>
          <a:prstGeom prst="rect">
            <a:avLst/>
          </a:prstGeom>
          <a:noFill/>
          <a:ln w="9525">
            <a:noFill/>
            <a:miter lim="800000"/>
            <a:headEnd/>
            <a:tailEnd/>
          </a:ln>
        </p:spPr>
      </p:pic>
      <p:pic>
        <p:nvPicPr>
          <p:cNvPr id="12" name="Picture 14" descr="Fig4-3-ppt-5"/>
          <p:cNvPicPr>
            <a:picLocks noChangeAspect="1" noChangeArrowheads="1"/>
          </p:cNvPicPr>
          <p:nvPr/>
        </p:nvPicPr>
        <p:blipFill>
          <a:blip r:embed="rId6"/>
          <a:srcRect/>
          <a:stretch>
            <a:fillRect/>
          </a:stretch>
        </p:blipFill>
        <p:spPr bwMode="auto">
          <a:xfrm>
            <a:off x="3494088" y="1354138"/>
            <a:ext cx="5426075" cy="3560762"/>
          </a:xfrm>
          <a:prstGeom prst="rect">
            <a:avLst/>
          </a:prstGeom>
          <a:noFill/>
          <a:ln w="9525">
            <a:noFill/>
            <a:miter lim="800000"/>
            <a:headEnd/>
            <a:tailEnd/>
          </a:ln>
        </p:spPr>
      </p:pic>
      <p:pic>
        <p:nvPicPr>
          <p:cNvPr id="13" name="Picture 12" descr="Fig4-3-ppt-1.gif"/>
          <p:cNvPicPr>
            <a:picLocks noChangeAspect="1"/>
          </p:cNvPicPr>
          <p:nvPr/>
        </p:nvPicPr>
        <p:blipFill>
          <a:blip r:embed="rId7"/>
          <a:srcRect/>
          <a:stretch>
            <a:fillRect/>
          </a:stretch>
        </p:blipFill>
        <p:spPr bwMode="auto">
          <a:xfrm>
            <a:off x="3492500" y="1352550"/>
            <a:ext cx="5427663" cy="3562350"/>
          </a:xfrm>
          <a:prstGeom prst="rect">
            <a:avLst/>
          </a:prstGeom>
          <a:noFill/>
          <a:ln w="9525">
            <a:noFill/>
            <a:miter lim="800000"/>
            <a:headEnd/>
            <a:tailEnd/>
          </a:ln>
        </p:spPr>
      </p:pic>
    </p:spTree>
    <p:extLst>
      <p:ext uri="{BB962C8B-B14F-4D97-AF65-F5344CB8AC3E}">
        <p14:creationId xmlns:p14="http://schemas.microsoft.com/office/powerpoint/2010/main" val="2646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Consumer surplus from broadband internet</a:t>
            </a:r>
            <a:endParaRPr lang="en-US" sz="2800"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pPr>
            <a:r>
              <a:rPr lang="en-US" dirty="0"/>
              <a:t>Having access to a broadband internet connection is beneficial for consumers.</a:t>
            </a:r>
          </a:p>
          <a:p>
            <a:pPr>
              <a:spcBef>
                <a:spcPct val="20000"/>
              </a:spcBef>
            </a:pPr>
            <a:endParaRPr lang="en-US" dirty="0"/>
          </a:p>
          <a:p>
            <a:pPr>
              <a:spcBef>
                <a:spcPct val="20000"/>
              </a:spcBef>
            </a:pPr>
            <a:r>
              <a:rPr lang="en-US" dirty="0"/>
              <a:t>We can measure just </a:t>
            </a:r>
            <a:r>
              <a:rPr lang="en-US" i="1" dirty="0"/>
              <a:t>how beneficial</a:t>
            </a:r>
            <a:r>
              <a:rPr lang="en-US" dirty="0"/>
              <a:t> it is by estimating the consumer surplus derived in the market.</a:t>
            </a:r>
          </a:p>
          <a:p>
            <a:pPr>
              <a:spcBef>
                <a:spcPct val="20000"/>
              </a:spcBef>
            </a:pPr>
            <a:endParaRPr lang="en-US" dirty="0"/>
          </a:p>
          <a:p>
            <a:pPr>
              <a:spcBef>
                <a:spcPct val="20000"/>
              </a:spcBef>
            </a:pPr>
            <a:r>
              <a:rPr lang="en-US" dirty="0"/>
              <a:t>What would we need to know in order to do this?</a:t>
            </a:r>
          </a:p>
          <a:p>
            <a:pPr marL="342900" indent="-342900">
              <a:spcBef>
                <a:spcPct val="20000"/>
              </a:spcBef>
              <a:buFont typeface="Arial" pitchFamily="34" charset="0"/>
              <a:buChar char="•"/>
            </a:pPr>
            <a:r>
              <a:rPr lang="en-US" dirty="0"/>
              <a:t>The demand curve for broadband internet service</a:t>
            </a:r>
          </a:p>
          <a:p>
            <a:pPr marL="342900" indent="-342900">
              <a:spcBef>
                <a:spcPct val="20000"/>
              </a:spcBef>
              <a:buFont typeface="Arial" pitchFamily="34" charset="0"/>
              <a:buChar char="•"/>
            </a:pPr>
            <a:r>
              <a:rPr lang="en-US" dirty="0"/>
              <a:t>The price of broadband internet </a:t>
            </a:r>
            <a:r>
              <a:rPr lang="en-US" dirty="0" smtClean="0"/>
              <a:t>service</a:t>
            </a:r>
            <a:endParaRPr lang="en-US" dirty="0"/>
          </a:p>
        </p:txBody>
      </p:sp>
    </p:spTree>
    <p:extLst>
      <p:ext uri="{BB962C8B-B14F-4D97-AF65-F5344CB8AC3E}">
        <p14:creationId xmlns:p14="http://schemas.microsoft.com/office/powerpoint/2010/main" val="125830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from broadband internet—continued</a:t>
            </a:r>
            <a:endParaRPr lang="en-US" dirty="0"/>
          </a:p>
        </p:txBody>
      </p:sp>
      <p:sp>
        <p:nvSpPr>
          <p:cNvPr id="4" name="Text Placeholder 2"/>
          <p:cNvSpPr>
            <a:spLocks noGrp="1"/>
          </p:cNvSpPr>
          <p:nvPr>
            <p:ph type="body" sz="quarter" idx="11"/>
          </p:nvPr>
        </p:nvSpPr>
        <p:spPr>
          <a:xfrm>
            <a:off x="152400" y="838200"/>
            <a:ext cx="3048000" cy="5638800"/>
          </a:xfrm>
        </p:spPr>
        <p:txBody>
          <a:bodyPr/>
          <a:lstStyle/>
          <a:p>
            <a:pPr>
              <a:spcBef>
                <a:spcPct val="20000"/>
              </a:spcBef>
            </a:pPr>
            <a:r>
              <a:rPr lang="en-US" dirty="0"/>
              <a:t>In 2006, the average price for broadband internet service was $36 per month</a:t>
            </a:r>
            <a:r>
              <a:rPr lang="en-US" dirty="0" smtClean="0"/>
              <a:t>.</a:t>
            </a:r>
          </a:p>
          <a:p>
            <a:pPr>
              <a:spcBef>
                <a:spcPct val="20000"/>
              </a:spcBef>
            </a:pPr>
            <a:endParaRPr lang="en-US" dirty="0"/>
          </a:p>
          <a:p>
            <a:pPr>
              <a:spcBef>
                <a:spcPct val="20000"/>
              </a:spcBef>
            </a:pPr>
            <a:r>
              <a:rPr lang="en-US" dirty="0"/>
              <a:t>Economists Shane Greenstein and Ryan </a:t>
            </a:r>
            <a:r>
              <a:rPr lang="en-US" dirty="0" err="1"/>
              <a:t>McDevitt</a:t>
            </a:r>
            <a:r>
              <a:rPr lang="en-US" dirty="0"/>
              <a:t> estimated the demand curve for broadband internet service, shown on the right.</a:t>
            </a:r>
          </a:p>
        </p:txBody>
      </p:sp>
      <p:pic>
        <p:nvPicPr>
          <p:cNvPr id="5" name="Picture 21" descr="MC04_Satellite_PPT_4"/>
          <p:cNvPicPr>
            <a:picLocks noChangeAspect="1" noChangeArrowheads="1"/>
          </p:cNvPicPr>
          <p:nvPr/>
        </p:nvPicPr>
        <p:blipFill>
          <a:blip r:embed="rId2"/>
          <a:srcRect/>
          <a:stretch>
            <a:fillRect/>
          </a:stretch>
        </p:blipFill>
        <p:spPr bwMode="auto">
          <a:xfrm>
            <a:off x="3803904" y="1193800"/>
            <a:ext cx="5191125" cy="3067050"/>
          </a:xfrm>
          <a:prstGeom prst="rect">
            <a:avLst/>
          </a:prstGeom>
          <a:noFill/>
          <a:ln w="9525">
            <a:noFill/>
            <a:miter lim="800000"/>
            <a:headEnd/>
            <a:tailEnd/>
          </a:ln>
        </p:spPr>
      </p:pic>
      <p:pic>
        <p:nvPicPr>
          <p:cNvPr id="6" name="Picture 18" descr="MC04_Satellite_PPT_1"/>
          <p:cNvPicPr>
            <a:picLocks noChangeAspect="1" noChangeArrowheads="1"/>
          </p:cNvPicPr>
          <p:nvPr/>
        </p:nvPicPr>
        <p:blipFill>
          <a:blip r:embed="rId3"/>
          <a:srcRect/>
          <a:stretch>
            <a:fillRect/>
          </a:stretch>
        </p:blipFill>
        <p:spPr bwMode="auto">
          <a:xfrm>
            <a:off x="3803904" y="1193800"/>
            <a:ext cx="5191125" cy="3067050"/>
          </a:xfrm>
          <a:prstGeom prst="rect">
            <a:avLst/>
          </a:prstGeom>
          <a:noFill/>
          <a:ln w="9525">
            <a:noFill/>
            <a:miter lim="800000"/>
            <a:headEnd/>
            <a:tailEnd/>
          </a:ln>
        </p:spPr>
      </p:pic>
      <p:pic>
        <p:nvPicPr>
          <p:cNvPr id="7" name="Picture 19" descr="MC04_Satellite_PPT_2"/>
          <p:cNvPicPr>
            <a:picLocks noChangeAspect="1" noChangeArrowheads="1"/>
          </p:cNvPicPr>
          <p:nvPr/>
        </p:nvPicPr>
        <p:blipFill>
          <a:blip r:embed="rId4"/>
          <a:srcRect/>
          <a:stretch>
            <a:fillRect/>
          </a:stretch>
        </p:blipFill>
        <p:spPr bwMode="auto">
          <a:xfrm>
            <a:off x="3803904" y="1193800"/>
            <a:ext cx="5191125" cy="3067050"/>
          </a:xfrm>
          <a:prstGeom prst="rect">
            <a:avLst/>
          </a:prstGeom>
          <a:noFill/>
          <a:ln w="9525">
            <a:noFill/>
            <a:miter lim="800000"/>
            <a:headEnd/>
            <a:tailEnd/>
          </a:ln>
        </p:spPr>
      </p:pic>
      <p:pic>
        <p:nvPicPr>
          <p:cNvPr id="8" name="Picture 20" descr="MC04_Satellite_PPT_3"/>
          <p:cNvPicPr>
            <a:picLocks noChangeAspect="1" noChangeArrowheads="1"/>
          </p:cNvPicPr>
          <p:nvPr/>
        </p:nvPicPr>
        <p:blipFill>
          <a:blip r:embed="rId5"/>
          <a:srcRect/>
          <a:stretch>
            <a:fillRect/>
          </a:stretch>
        </p:blipFill>
        <p:spPr bwMode="auto">
          <a:xfrm>
            <a:off x="3803904" y="1193800"/>
            <a:ext cx="5191125" cy="3067050"/>
          </a:xfrm>
          <a:prstGeom prst="rect">
            <a:avLst/>
          </a:prstGeom>
          <a:noFill/>
          <a:ln w="9525">
            <a:noFill/>
            <a:miter lim="800000"/>
            <a:headEnd/>
            <a:tailEnd/>
          </a:ln>
        </p:spPr>
      </p:pic>
      <p:pic>
        <p:nvPicPr>
          <p:cNvPr id="9" name="Picture 22" descr="MC04_Satellite_PPT_5"/>
          <p:cNvPicPr>
            <a:picLocks noChangeAspect="1" noChangeArrowheads="1"/>
          </p:cNvPicPr>
          <p:nvPr/>
        </p:nvPicPr>
        <p:blipFill>
          <a:blip r:embed="rId6"/>
          <a:srcRect/>
          <a:stretch>
            <a:fillRect/>
          </a:stretch>
        </p:blipFill>
        <p:spPr bwMode="auto">
          <a:xfrm>
            <a:off x="3803904" y="1193800"/>
            <a:ext cx="5191125" cy="3067050"/>
          </a:xfrm>
          <a:prstGeom prst="rect">
            <a:avLst/>
          </a:prstGeom>
          <a:noFill/>
          <a:ln w="9525">
            <a:noFill/>
            <a:miter lim="800000"/>
            <a:headEnd/>
            <a:tailEnd/>
          </a:ln>
        </p:spPr>
      </p:pic>
      <p:pic>
        <p:nvPicPr>
          <p:cNvPr id="10" name="Picture 9" descr="MC04_Satellite_PPT_6.gif"/>
          <p:cNvPicPr>
            <a:picLocks noChangeAspect="1"/>
          </p:cNvPicPr>
          <p:nvPr/>
        </p:nvPicPr>
        <p:blipFill>
          <a:blip r:embed="rId7"/>
          <a:srcRect/>
          <a:stretch>
            <a:fillRect/>
          </a:stretch>
        </p:blipFill>
        <p:spPr bwMode="auto">
          <a:xfrm>
            <a:off x="3803904" y="1193800"/>
            <a:ext cx="5191125" cy="3067050"/>
          </a:xfrm>
          <a:prstGeom prst="rect">
            <a:avLst/>
          </a:prstGeom>
          <a:noFill/>
          <a:ln w="9525">
            <a:noFill/>
            <a:miter lim="800000"/>
            <a:headEnd/>
            <a:tailEnd/>
          </a:ln>
        </p:spPr>
      </p:pic>
      <p:sp>
        <p:nvSpPr>
          <p:cNvPr id="11" name="Rectangle 3"/>
          <p:cNvSpPr>
            <a:spLocks noChangeArrowheads="1"/>
          </p:cNvSpPr>
          <p:nvPr/>
        </p:nvSpPr>
        <p:spPr bwMode="auto">
          <a:xfrm>
            <a:off x="4572000" y="5029200"/>
            <a:ext cx="4209797" cy="1320800"/>
          </a:xfrm>
          <a:prstGeom prst="rect">
            <a:avLst/>
          </a:prstGeom>
          <a:noFill/>
          <a:ln w="9525">
            <a:noFill/>
            <a:miter lim="800000"/>
            <a:headEnd/>
            <a:tailEnd/>
          </a:ln>
        </p:spPr>
        <p:txBody>
          <a:bodyPr/>
          <a:lstStyle/>
          <a:p>
            <a:pPr>
              <a:spcBef>
                <a:spcPct val="20000"/>
              </a:spcBef>
            </a:pPr>
            <a:r>
              <a:rPr lang="en-US" sz="2200" i="1" dirty="0" smtClean="0">
                <a:solidFill>
                  <a:schemeClr val="tx1"/>
                </a:solidFill>
              </a:rPr>
              <a:t>CS</a:t>
            </a:r>
            <a:r>
              <a:rPr lang="en-US" sz="2200" dirty="0" smtClean="0">
                <a:solidFill>
                  <a:schemeClr val="tx1"/>
                </a:solidFill>
              </a:rPr>
              <a:t> = </a:t>
            </a:r>
            <a:r>
              <a:rPr lang="en-US" sz="2200" i="1" dirty="0" smtClean="0">
                <a:solidFill>
                  <a:schemeClr val="tx1"/>
                </a:solidFill>
              </a:rPr>
              <a:t>Area of shaded triangle</a:t>
            </a:r>
          </a:p>
          <a:p>
            <a:pPr>
              <a:spcBef>
                <a:spcPct val="20000"/>
              </a:spcBef>
            </a:pPr>
            <a:r>
              <a:rPr lang="en-US" sz="2200" dirty="0" smtClean="0">
                <a:solidFill>
                  <a:schemeClr val="tx1"/>
                </a:solidFill>
              </a:rPr>
              <a:t>      = ½ (47 – 0) ($73.89 – $36)</a:t>
            </a:r>
          </a:p>
          <a:p>
            <a:pPr>
              <a:spcBef>
                <a:spcPct val="20000"/>
              </a:spcBef>
            </a:pPr>
            <a:r>
              <a:rPr lang="en-US" sz="2200" dirty="0" smtClean="0">
                <a:solidFill>
                  <a:schemeClr val="tx1"/>
                </a:solidFill>
              </a:rPr>
              <a:t>      = $890.4 </a:t>
            </a:r>
            <a:r>
              <a:rPr lang="en-US" sz="2200" i="1" dirty="0" smtClean="0">
                <a:solidFill>
                  <a:schemeClr val="tx1"/>
                </a:solidFill>
              </a:rPr>
              <a:t>million per month</a:t>
            </a:r>
            <a:r>
              <a:rPr lang="en-US" sz="2200" dirty="0" smtClean="0">
                <a:solidFill>
                  <a:schemeClr val="tx1"/>
                </a:solidFill>
              </a:rPr>
              <a:t>	</a:t>
            </a:r>
            <a:endParaRPr lang="en-US" sz="2200" dirty="0">
              <a:solidFill>
                <a:schemeClr val="tx1"/>
              </a:solidFill>
            </a:endParaRPr>
          </a:p>
        </p:txBody>
      </p:sp>
    </p:spTree>
    <p:extLst>
      <p:ext uri="{BB962C8B-B14F-4D97-AF65-F5344CB8AC3E}">
        <p14:creationId xmlns:p14="http://schemas.microsoft.com/office/powerpoint/2010/main" val="386958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1000"/>
                                        <p:tgtEl>
                                          <p:spTgt spid="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left)">
                                      <p:cBhvr>
                                        <p:cTn id="45" dur="500"/>
                                        <p:tgtEl>
                                          <p:spTgt spid="11">
                                            <p:txEl>
                                              <p:pRg st="1" end="1"/>
                                            </p:txEl>
                                          </p:spTgt>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wipe(left)">
                                      <p:cBhvr>
                                        <p:cTn id="4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Producer surplus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pPr>
            <a:r>
              <a:rPr lang="en-US" dirty="0"/>
              <a:t>Producer surplus can be thought of in much the same way as consumer surplus.</a:t>
            </a:r>
          </a:p>
          <a:p>
            <a:pPr>
              <a:spcBef>
                <a:spcPct val="20000"/>
              </a:spcBef>
            </a:pPr>
            <a:endParaRPr lang="en-US" dirty="0"/>
          </a:p>
          <a:p>
            <a:pPr>
              <a:spcBef>
                <a:spcPct val="20000"/>
              </a:spcBef>
            </a:pPr>
            <a:r>
              <a:rPr lang="en-US" dirty="0"/>
              <a:t>It is the difference between the lowest price a firm would accept for a good or service and the price it actually receives.</a:t>
            </a:r>
          </a:p>
          <a:p>
            <a:pPr>
              <a:spcBef>
                <a:spcPct val="20000"/>
              </a:spcBef>
            </a:pPr>
            <a:endParaRPr lang="en-US" dirty="0"/>
          </a:p>
          <a:p>
            <a:pPr>
              <a:spcBef>
                <a:spcPct val="20000"/>
              </a:spcBef>
            </a:pPr>
            <a:r>
              <a:rPr lang="en-US" dirty="0"/>
              <a:t>What is the lowest price a firm would accept for a good or service?</a:t>
            </a:r>
          </a:p>
          <a:p>
            <a:pPr>
              <a:spcBef>
                <a:spcPct val="20000"/>
              </a:spcBef>
            </a:pPr>
            <a:r>
              <a:rPr lang="en-US" dirty="0"/>
              <a:t>	</a:t>
            </a:r>
            <a:r>
              <a:rPr lang="en-US" i="1" dirty="0"/>
              <a:t>The </a:t>
            </a:r>
            <a:r>
              <a:rPr lang="en-US" b="1" i="1" dirty="0"/>
              <a:t>marginal cost </a:t>
            </a:r>
            <a:r>
              <a:rPr lang="en-US" i="1" dirty="0"/>
              <a:t>of producing that good or service.</a:t>
            </a:r>
            <a:endParaRPr lang="en-US" dirty="0"/>
          </a:p>
          <a:p>
            <a:pPr>
              <a:spcBef>
                <a:spcPct val="20000"/>
              </a:spcBef>
            </a:pPr>
            <a:endParaRPr lang="en-US" dirty="0"/>
          </a:p>
          <a:p>
            <a:pPr>
              <a:spcBef>
                <a:spcPct val="20000"/>
              </a:spcBef>
            </a:pPr>
            <a:r>
              <a:rPr lang="en-US" b="1" dirty="0"/>
              <a:t>Marginal cost</a:t>
            </a:r>
            <a:r>
              <a:rPr lang="en-US" dirty="0"/>
              <a:t>: the additional cost to a firm of producing one more unit of a good or service</a:t>
            </a:r>
            <a:r>
              <a:rPr lang="en-US" dirty="0" smtClean="0"/>
              <a:t>.</a:t>
            </a:r>
            <a:endParaRPr lang="en-US" dirty="0"/>
          </a:p>
        </p:txBody>
      </p:sp>
    </p:spTree>
    <p:extLst>
      <p:ext uri="{BB962C8B-B14F-4D97-AF65-F5344CB8AC3E}">
        <p14:creationId xmlns:p14="http://schemas.microsoft.com/office/powerpoint/2010/main" val="15035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wipe(left)">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producer surplus (single firm)</a:t>
            </a:r>
            <a:endParaRPr lang="en-US" dirty="0"/>
          </a:p>
        </p:txBody>
      </p:sp>
      <p:sp>
        <p:nvSpPr>
          <p:cNvPr id="6" name="Text Placeholder 2"/>
          <p:cNvSpPr txBox="1">
            <a:spLocks/>
          </p:cNvSpPr>
          <p:nvPr/>
        </p:nvSpPr>
        <p:spPr>
          <a:xfrm>
            <a:off x="152400" y="838200"/>
            <a:ext cx="3175000"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smtClean="0"/>
              <a:t>Heavenly Tea is a (very small) producer of chai tea.</a:t>
            </a:r>
          </a:p>
          <a:p>
            <a:endParaRPr lang="en-US" kern="0" dirty="0" smtClean="0"/>
          </a:p>
          <a:p>
            <a:r>
              <a:rPr lang="en-US" kern="0" dirty="0" smtClean="0"/>
              <a:t>When the market price of tea is $2.00, Heavenly Tea receives producer surplus of $0.75 on the first cup (the area of rectangle </a:t>
            </a:r>
            <a:r>
              <a:rPr lang="en-US" i="1" kern="0" dirty="0" smtClean="0"/>
              <a:t>A</a:t>
            </a:r>
            <a:r>
              <a:rPr lang="en-US" kern="0" dirty="0" smtClean="0"/>
              <a:t>), $0.50 on the second cup (rectangle </a:t>
            </a:r>
            <a:r>
              <a:rPr lang="en-US" i="1" kern="0" dirty="0" smtClean="0"/>
              <a:t>B</a:t>
            </a:r>
            <a:r>
              <a:rPr lang="en-US" kern="0" dirty="0" smtClean="0"/>
              <a:t>), and $0.25 on the third cup (rectangle </a:t>
            </a:r>
            <a:r>
              <a:rPr lang="en-US" i="1" kern="0" dirty="0" smtClean="0"/>
              <a:t>C</a:t>
            </a:r>
            <a:r>
              <a:rPr lang="en-US" kern="0" dirty="0" smtClean="0"/>
              <a:t>).</a:t>
            </a:r>
          </a:p>
          <a:p>
            <a:endParaRPr lang="en-US" kern="0" dirty="0"/>
          </a:p>
        </p:txBody>
      </p:sp>
      <p:sp>
        <p:nvSpPr>
          <p:cNvPr id="7" name="Text Placeholder 3"/>
          <p:cNvSpPr txBox="1">
            <a:spLocks/>
          </p:cNvSpPr>
          <p:nvPr/>
        </p:nvSpPr>
        <p:spPr>
          <a:xfrm>
            <a:off x="5867400" y="5562600"/>
            <a:ext cx="2290763" cy="449263"/>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smtClean="0"/>
              <a:t>Measuring producer surplus</a:t>
            </a:r>
            <a:endParaRPr lang="en-US" kern="0" dirty="0"/>
          </a:p>
        </p:txBody>
      </p:sp>
      <p:sp>
        <p:nvSpPr>
          <p:cNvPr id="8" name="Text Placeholder 4"/>
          <p:cNvSpPr txBox="1">
            <a:spLocks/>
          </p:cNvSpPr>
          <p:nvPr/>
        </p:nvSpPr>
        <p:spPr>
          <a:xfrm>
            <a:off x="4533900" y="5562600"/>
            <a:ext cx="1352550" cy="381000"/>
          </a:xfrm>
          <a:prstGeom prst="rect">
            <a:avLst/>
          </a:prstGeom>
          <a:solidFill>
            <a:srgbClr val="89B8CF"/>
          </a:solidFill>
        </p:spPr>
        <p:txBody>
          <a:bodyPr/>
          <a:lstStyle>
            <a:lvl1pPr marL="342900" indent="-342900" algn="l" rtl="0" eaLnBrk="0" fontAlgn="base" hangingPunct="0">
              <a:spcBef>
                <a:spcPct val="20000"/>
              </a:spcBef>
              <a:spcAft>
                <a:spcPct val="0"/>
              </a:spcAft>
              <a:defRPr sz="1600" b="1" i="0">
                <a:solidFill>
                  <a:schemeClr val="accent2">
                    <a:lumMod val="75000"/>
                  </a:schemeClr>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smtClean="0"/>
              <a:t>Figure 4.4a</a:t>
            </a:r>
            <a:endParaRPr lang="en-US" kern="0" dirty="0"/>
          </a:p>
        </p:txBody>
      </p:sp>
      <p:pic>
        <p:nvPicPr>
          <p:cNvPr id="9" name="Picture 8"/>
          <p:cNvPicPr>
            <a:picLocks noChangeAspect="1"/>
          </p:cNvPicPr>
          <p:nvPr/>
        </p:nvPicPr>
        <p:blipFill>
          <a:blip r:embed="rId3"/>
          <a:srcRect/>
          <a:stretch>
            <a:fillRect/>
          </a:stretch>
        </p:blipFill>
        <p:spPr bwMode="auto">
          <a:xfrm>
            <a:off x="3327400" y="679450"/>
            <a:ext cx="5667375" cy="4953000"/>
          </a:xfrm>
          <a:prstGeom prst="rect">
            <a:avLst/>
          </a:prstGeom>
          <a:noFill/>
          <a:ln w="9525">
            <a:noFill/>
            <a:miter lim="800000"/>
            <a:headEnd/>
            <a:tailEnd/>
          </a:ln>
        </p:spPr>
      </p:pic>
      <p:pic>
        <p:nvPicPr>
          <p:cNvPr id="10" name="Picture 9"/>
          <p:cNvPicPr>
            <a:picLocks noChangeAspect="1"/>
          </p:cNvPicPr>
          <p:nvPr/>
        </p:nvPicPr>
        <p:blipFill>
          <a:blip r:embed="rId4"/>
          <a:srcRect/>
          <a:stretch>
            <a:fillRect/>
          </a:stretch>
        </p:blipFill>
        <p:spPr bwMode="auto">
          <a:xfrm>
            <a:off x="3327400" y="679450"/>
            <a:ext cx="5667375" cy="495300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3327400" y="679450"/>
            <a:ext cx="5667375" cy="4953000"/>
          </a:xfrm>
          <a:prstGeom prst="rect">
            <a:avLst/>
          </a:prstGeom>
          <a:noFill/>
          <a:ln w="9525">
            <a:noFill/>
            <a:miter lim="800000"/>
            <a:headEnd/>
            <a:tailEnd/>
          </a:ln>
        </p:spPr>
      </p:pic>
      <p:pic>
        <p:nvPicPr>
          <p:cNvPr id="12" name="Picture 11"/>
          <p:cNvPicPr>
            <a:picLocks noChangeAspect="1"/>
          </p:cNvPicPr>
          <p:nvPr/>
        </p:nvPicPr>
        <p:blipFill>
          <a:blip r:embed="rId6"/>
          <a:srcRect/>
          <a:stretch>
            <a:fillRect/>
          </a:stretch>
        </p:blipFill>
        <p:spPr bwMode="auto">
          <a:xfrm>
            <a:off x="3327400" y="679450"/>
            <a:ext cx="5667375" cy="4953000"/>
          </a:xfrm>
          <a:prstGeom prst="rect">
            <a:avLst/>
          </a:prstGeom>
          <a:noFill/>
          <a:ln w="9525">
            <a:noFill/>
            <a:miter lim="800000"/>
            <a:headEnd/>
            <a:tailEnd/>
          </a:ln>
        </p:spPr>
      </p:pic>
      <p:pic>
        <p:nvPicPr>
          <p:cNvPr id="13" name="Picture 12"/>
          <p:cNvPicPr>
            <a:picLocks noChangeAspect="1"/>
          </p:cNvPicPr>
          <p:nvPr/>
        </p:nvPicPr>
        <p:blipFill>
          <a:blip r:embed="rId7"/>
          <a:srcRect/>
          <a:stretch>
            <a:fillRect/>
          </a:stretch>
        </p:blipFill>
        <p:spPr bwMode="auto">
          <a:xfrm>
            <a:off x="3327400" y="679450"/>
            <a:ext cx="5667375" cy="4953000"/>
          </a:xfrm>
          <a:prstGeom prst="rect">
            <a:avLst/>
          </a:prstGeom>
          <a:noFill/>
          <a:ln w="9525">
            <a:noFill/>
            <a:miter lim="800000"/>
            <a:headEnd/>
            <a:tailEnd/>
          </a:ln>
        </p:spPr>
      </p:pic>
      <p:pic>
        <p:nvPicPr>
          <p:cNvPr id="14" name="Picture 13"/>
          <p:cNvPicPr>
            <a:picLocks noChangeAspect="1"/>
          </p:cNvPicPr>
          <p:nvPr/>
        </p:nvPicPr>
        <p:blipFill>
          <a:blip r:embed="rId8"/>
          <a:srcRect/>
          <a:stretch>
            <a:fillRect/>
          </a:stretch>
        </p:blipFill>
        <p:spPr bwMode="auto">
          <a:xfrm>
            <a:off x="3327400" y="679450"/>
            <a:ext cx="5667375" cy="4953000"/>
          </a:xfrm>
          <a:prstGeom prst="rect">
            <a:avLst/>
          </a:prstGeom>
          <a:noFill/>
          <a:ln w="9525">
            <a:noFill/>
            <a:miter lim="800000"/>
            <a:headEnd/>
            <a:tailEnd/>
          </a:ln>
        </p:spPr>
      </p:pic>
      <p:pic>
        <p:nvPicPr>
          <p:cNvPr id="15" name="Picture 14"/>
          <p:cNvPicPr>
            <a:picLocks noChangeAspect="1"/>
          </p:cNvPicPr>
          <p:nvPr/>
        </p:nvPicPr>
        <p:blipFill>
          <a:blip r:embed="rId9"/>
          <a:srcRect/>
          <a:stretch>
            <a:fillRect/>
          </a:stretch>
        </p:blipFill>
        <p:spPr bwMode="auto">
          <a:xfrm>
            <a:off x="3327400" y="679450"/>
            <a:ext cx="5667375" cy="4953000"/>
          </a:xfrm>
          <a:prstGeom prst="rect">
            <a:avLst/>
          </a:prstGeom>
          <a:noFill/>
          <a:ln w="9525">
            <a:noFill/>
            <a:miter lim="800000"/>
            <a:headEnd/>
            <a:tailEnd/>
          </a:ln>
        </p:spPr>
      </p:pic>
      <p:pic>
        <p:nvPicPr>
          <p:cNvPr id="16" name="Picture 15"/>
          <p:cNvPicPr>
            <a:picLocks noChangeAspect="1"/>
          </p:cNvPicPr>
          <p:nvPr/>
        </p:nvPicPr>
        <p:blipFill>
          <a:blip r:embed="rId10"/>
          <a:srcRect/>
          <a:stretch>
            <a:fillRect/>
          </a:stretch>
        </p:blipFill>
        <p:spPr bwMode="auto">
          <a:xfrm>
            <a:off x="3327400" y="679450"/>
            <a:ext cx="5667375" cy="4953000"/>
          </a:xfrm>
          <a:prstGeom prst="rect">
            <a:avLst/>
          </a:prstGeom>
          <a:noFill/>
          <a:ln w="9525">
            <a:noFill/>
            <a:miter lim="800000"/>
            <a:headEnd/>
            <a:tailEnd/>
          </a:ln>
        </p:spPr>
      </p:pic>
      <p:pic>
        <p:nvPicPr>
          <p:cNvPr id="17" name="Picture 16"/>
          <p:cNvPicPr>
            <a:picLocks noChangeAspect="1"/>
          </p:cNvPicPr>
          <p:nvPr/>
        </p:nvPicPr>
        <p:blipFill>
          <a:blip r:embed="rId11"/>
          <a:srcRect/>
          <a:stretch>
            <a:fillRect/>
          </a:stretch>
        </p:blipFill>
        <p:spPr bwMode="auto">
          <a:xfrm>
            <a:off x="3327400" y="679450"/>
            <a:ext cx="5667375" cy="4953000"/>
          </a:xfrm>
          <a:prstGeom prst="rect">
            <a:avLst/>
          </a:prstGeom>
          <a:noFill/>
          <a:ln w="9525">
            <a:noFill/>
            <a:miter lim="800000"/>
            <a:headEnd/>
            <a:tailEnd/>
          </a:ln>
        </p:spPr>
      </p:pic>
      <p:pic>
        <p:nvPicPr>
          <p:cNvPr id="18" name="Picture 17"/>
          <p:cNvPicPr>
            <a:picLocks noChangeAspect="1"/>
          </p:cNvPicPr>
          <p:nvPr/>
        </p:nvPicPr>
        <p:blipFill>
          <a:blip r:embed="rId12"/>
          <a:srcRect/>
          <a:stretch>
            <a:fillRect/>
          </a:stretch>
        </p:blipFill>
        <p:spPr bwMode="auto">
          <a:xfrm>
            <a:off x="3327400" y="679450"/>
            <a:ext cx="5667375" cy="4953000"/>
          </a:xfrm>
          <a:prstGeom prst="rect">
            <a:avLst/>
          </a:prstGeom>
          <a:noFill/>
          <a:ln w="9525">
            <a:noFill/>
            <a:miter lim="800000"/>
            <a:headEnd/>
            <a:tailEnd/>
          </a:ln>
        </p:spPr>
      </p:pic>
      <p:pic>
        <p:nvPicPr>
          <p:cNvPr id="19" name="Picture 18"/>
          <p:cNvPicPr>
            <a:picLocks noChangeAspect="1"/>
          </p:cNvPicPr>
          <p:nvPr/>
        </p:nvPicPr>
        <p:blipFill>
          <a:blip r:embed="rId13"/>
          <a:srcRect/>
          <a:stretch>
            <a:fillRect/>
          </a:stretch>
        </p:blipFill>
        <p:spPr bwMode="auto">
          <a:xfrm>
            <a:off x="3327400" y="679450"/>
            <a:ext cx="5667375" cy="4953000"/>
          </a:xfrm>
          <a:prstGeom prst="rect">
            <a:avLst/>
          </a:prstGeom>
          <a:noFill/>
          <a:ln w="9525">
            <a:noFill/>
            <a:miter lim="800000"/>
            <a:headEnd/>
            <a:tailEnd/>
          </a:ln>
        </p:spPr>
      </p:pic>
      <p:pic>
        <p:nvPicPr>
          <p:cNvPr id="20" name="Picture 19"/>
          <p:cNvPicPr>
            <a:picLocks noChangeAspect="1"/>
          </p:cNvPicPr>
          <p:nvPr/>
        </p:nvPicPr>
        <p:blipFill>
          <a:blip r:embed="rId14"/>
          <a:srcRect/>
          <a:stretch>
            <a:fillRect/>
          </a:stretch>
        </p:blipFill>
        <p:spPr bwMode="auto">
          <a:xfrm>
            <a:off x="3327400" y="679450"/>
            <a:ext cx="5667375" cy="4953000"/>
          </a:xfrm>
          <a:prstGeom prst="rect">
            <a:avLst/>
          </a:prstGeom>
          <a:noFill/>
          <a:ln w="9525">
            <a:noFill/>
            <a:miter lim="800000"/>
            <a:headEnd/>
            <a:tailEnd/>
          </a:ln>
        </p:spPr>
      </p:pic>
      <p:pic>
        <p:nvPicPr>
          <p:cNvPr id="21" name="Picture 20"/>
          <p:cNvPicPr>
            <a:picLocks noChangeAspect="1"/>
          </p:cNvPicPr>
          <p:nvPr/>
        </p:nvPicPr>
        <p:blipFill>
          <a:blip r:embed="rId15"/>
          <a:srcRect/>
          <a:stretch>
            <a:fillRect/>
          </a:stretch>
        </p:blipFill>
        <p:spPr bwMode="auto">
          <a:xfrm>
            <a:off x="3327400" y="679450"/>
            <a:ext cx="5667375" cy="4953000"/>
          </a:xfrm>
          <a:prstGeom prst="rect">
            <a:avLst/>
          </a:prstGeom>
          <a:noFill/>
          <a:ln w="9525">
            <a:noFill/>
            <a:miter lim="800000"/>
            <a:headEnd/>
            <a:tailEnd/>
          </a:ln>
        </p:spPr>
      </p:pic>
    </p:spTree>
    <p:extLst>
      <p:ext uri="{BB962C8B-B14F-4D97-AF65-F5344CB8AC3E}">
        <p14:creationId xmlns:p14="http://schemas.microsoft.com/office/powerpoint/2010/main" val="37574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1000"/>
                                        <p:tgtEl>
                                          <p:spTgt spid="14"/>
                                        </p:tgtEl>
                                      </p:cBhvr>
                                    </p:animEffect>
                                  </p:childTnLst>
                                </p:cTn>
                              </p:par>
                            </p:childTnLst>
                          </p:cTn>
                        </p:par>
                        <p:par>
                          <p:cTn id="19" fill="hold">
                            <p:stCondLst>
                              <p:cond delay="2250"/>
                            </p:stCondLst>
                            <p:childTnLst>
                              <p:par>
                                <p:cTn id="20" presetID="2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1000"/>
                                        <p:tgtEl>
                                          <p:spTgt spid="20"/>
                                        </p:tgtEl>
                                      </p:cBhvr>
                                    </p:animEffect>
                                  </p:childTnLst>
                                </p:cTn>
                              </p:par>
                            </p:childTnLst>
                          </p:cTn>
                        </p:par>
                        <p:par>
                          <p:cTn id="23" fill="hold">
                            <p:stCondLst>
                              <p:cond delay="3250"/>
                            </p:stCondLst>
                            <p:childTnLst>
                              <p:par>
                                <p:cTn id="24" presetID="22" presetClass="entr" presetSubtype="1"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left)">
                                      <p:cBhvr>
                                        <p:cTn id="31" dur="500"/>
                                        <p:tgtEl>
                                          <p:spTgt spid="6">
                                            <p:txEl>
                                              <p:pRg st="2" end="2"/>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par>
                                <p:cTn id="40" presetID="22" presetClass="entr" presetSubtype="4"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1000"/>
                                        <p:tgtEl>
                                          <p:spTgt spid="11"/>
                                        </p:tgtEl>
                                      </p:cBhvr>
                                    </p:animEffect>
                                  </p:childTnLst>
                                </p:cTn>
                              </p:par>
                            </p:childTnLst>
                          </p:cTn>
                        </p:par>
                        <p:par>
                          <p:cTn id="43" fill="hold">
                            <p:stCondLst>
                              <p:cond delay="2500"/>
                            </p:stCondLst>
                            <p:childTnLst>
                              <p:par>
                                <p:cTn id="44" presetID="22" presetClass="entr" presetSubtype="1"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1000"/>
                                        <p:tgtEl>
                                          <p:spTgt spid="17"/>
                                        </p:tgtEl>
                                      </p:cBhvr>
                                    </p:animEffect>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1000"/>
                                        <p:tgtEl>
                                          <p:spTgt spid="10"/>
                                        </p:tgtEl>
                                      </p:cBhvr>
                                    </p:animEffect>
                                  </p:childTnLst>
                                </p:cTn>
                              </p:par>
                            </p:childTnLst>
                          </p:cTn>
                        </p:par>
                        <p:par>
                          <p:cTn id="51" fill="hold">
                            <p:stCondLst>
                              <p:cond delay="4500"/>
                            </p:stCondLst>
                            <p:childTnLst>
                              <p:par>
                                <p:cTn id="52" presetID="22" presetClass="entr" presetSubtype="1"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1000"/>
                                        <p:tgtEl>
                                          <p:spTgt spid="18"/>
                                        </p:tgtEl>
                                      </p:cBhvr>
                                    </p:animEffect>
                                  </p:childTnLst>
                                </p:cTn>
                              </p:par>
                            </p:childTnLst>
                          </p:cTn>
                        </p:par>
                        <p:par>
                          <p:cTn id="55" fill="hold">
                            <p:stCondLst>
                              <p:cond delay="55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1000"/>
                                        <p:tgtEl>
                                          <p:spTgt spid="9"/>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producer surplus (entire market)</a:t>
            </a:r>
            <a:endParaRPr lang="en-US" dirty="0"/>
          </a:p>
        </p:txBody>
      </p:sp>
      <p:sp>
        <p:nvSpPr>
          <p:cNvPr id="6" name="Text Placeholder 2"/>
          <p:cNvSpPr>
            <a:spLocks noGrp="1"/>
          </p:cNvSpPr>
          <p:nvPr>
            <p:ph type="body" sz="quarter" idx="11"/>
          </p:nvPr>
        </p:nvSpPr>
        <p:spPr>
          <a:xfrm>
            <a:off x="152400" y="838200"/>
            <a:ext cx="3175000" cy="5638800"/>
          </a:xfrm>
        </p:spPr>
        <p:txBody>
          <a:bodyPr/>
          <a:lstStyle/>
          <a:p>
            <a:r>
              <a:rPr lang="en-US" dirty="0"/>
              <a:t>The total amount of producer surplus tea sellers receive from selling chai tea can be calculated by adding up for the entire market the producer surplus received on each cup sold.</a:t>
            </a:r>
          </a:p>
          <a:p>
            <a:endParaRPr lang="en-US" dirty="0"/>
          </a:p>
          <a:p>
            <a:r>
              <a:rPr lang="en-US" dirty="0"/>
              <a:t>Total producer surplus is equal to the area above the supply curve and below the market price of $2.00.</a:t>
            </a:r>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Measuring producer surplus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4.4a</a:t>
            </a:r>
            <a:endParaRPr lang="en-US" dirty="0"/>
          </a:p>
        </p:txBody>
      </p:sp>
      <p:pic>
        <p:nvPicPr>
          <p:cNvPr id="9" name="Picture 8"/>
          <p:cNvPicPr>
            <a:picLocks noChangeAspect="1"/>
          </p:cNvPicPr>
          <p:nvPr/>
        </p:nvPicPr>
        <p:blipFill>
          <a:blip r:embed="rId2"/>
          <a:srcRect/>
          <a:stretch>
            <a:fillRect/>
          </a:stretch>
        </p:blipFill>
        <p:spPr bwMode="auto">
          <a:xfrm>
            <a:off x="3336925" y="1219200"/>
            <a:ext cx="5572125" cy="3962400"/>
          </a:xfrm>
          <a:prstGeom prst="rect">
            <a:avLst/>
          </a:prstGeom>
          <a:noFill/>
          <a:ln w="9525">
            <a:noFill/>
            <a:miter lim="800000"/>
            <a:headEnd/>
            <a:tailEnd/>
          </a:ln>
        </p:spPr>
      </p:pic>
      <p:pic>
        <p:nvPicPr>
          <p:cNvPr id="10" name="Picture 9"/>
          <p:cNvPicPr>
            <a:picLocks noChangeAspect="1"/>
          </p:cNvPicPr>
          <p:nvPr/>
        </p:nvPicPr>
        <p:blipFill>
          <a:blip r:embed="rId3"/>
          <a:srcRect/>
          <a:stretch>
            <a:fillRect/>
          </a:stretch>
        </p:blipFill>
        <p:spPr bwMode="auto">
          <a:xfrm>
            <a:off x="3336925" y="1219200"/>
            <a:ext cx="5572125" cy="3971925"/>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3336925" y="1219200"/>
            <a:ext cx="5572125" cy="3962400"/>
          </a:xfrm>
          <a:prstGeom prst="rect">
            <a:avLst/>
          </a:prstGeom>
          <a:noFill/>
          <a:ln w="9525">
            <a:noFill/>
            <a:miter lim="800000"/>
            <a:headEnd/>
            <a:tailEnd/>
          </a:ln>
        </p:spPr>
      </p:pic>
      <p:pic>
        <p:nvPicPr>
          <p:cNvPr id="12" name="Picture 11"/>
          <p:cNvPicPr>
            <a:picLocks noChangeAspect="1"/>
          </p:cNvPicPr>
          <p:nvPr/>
        </p:nvPicPr>
        <p:blipFill>
          <a:blip r:embed="rId5"/>
          <a:srcRect/>
          <a:stretch>
            <a:fillRect/>
          </a:stretch>
        </p:blipFill>
        <p:spPr bwMode="auto">
          <a:xfrm>
            <a:off x="3336925" y="1219200"/>
            <a:ext cx="5572125" cy="3962400"/>
          </a:xfrm>
          <a:prstGeom prst="rect">
            <a:avLst/>
          </a:prstGeom>
          <a:noFill/>
          <a:ln w="9525">
            <a:noFill/>
            <a:miter lim="800000"/>
            <a:headEnd/>
            <a:tailEnd/>
          </a:ln>
        </p:spPr>
      </p:pic>
    </p:spTree>
    <p:extLst>
      <p:ext uri="{BB962C8B-B14F-4D97-AF65-F5344CB8AC3E}">
        <p14:creationId xmlns:p14="http://schemas.microsoft.com/office/powerpoint/2010/main" val="359614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consumer and producer surplus measure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Consumer surplus measures the </a:t>
            </a:r>
            <a:r>
              <a:rPr lang="en-US" i="1" dirty="0"/>
              <a:t>net</a:t>
            </a:r>
            <a:r>
              <a:rPr lang="en-US" dirty="0"/>
              <a:t> benefit to consumers from participating in a market rather than the </a:t>
            </a:r>
            <a:r>
              <a:rPr lang="en-US" i="1" dirty="0"/>
              <a:t>total</a:t>
            </a:r>
            <a:r>
              <a:rPr lang="en-US" dirty="0"/>
              <a:t> benefit.</a:t>
            </a:r>
          </a:p>
          <a:p>
            <a:pPr>
              <a:spcBef>
                <a:spcPct val="10000"/>
              </a:spcBef>
              <a:spcAft>
                <a:spcPct val="10000"/>
              </a:spcAft>
            </a:pPr>
            <a:endParaRPr lang="en-US" dirty="0"/>
          </a:p>
          <a:p>
            <a:pPr>
              <a:spcBef>
                <a:spcPct val="10000"/>
              </a:spcBef>
              <a:spcAft>
                <a:spcPct val="10000"/>
              </a:spcAft>
            </a:pPr>
            <a:r>
              <a:rPr lang="en-US" dirty="0"/>
              <a:t>Consumer surplus in a market is equal to the total benefit received by consumers minus the total amount they must pay to buy the good or service. </a:t>
            </a:r>
          </a:p>
          <a:p>
            <a:pPr>
              <a:spcBef>
                <a:spcPct val="10000"/>
              </a:spcBef>
              <a:spcAft>
                <a:spcPct val="10000"/>
              </a:spcAft>
            </a:pPr>
            <a:endParaRPr lang="en-US" dirty="0"/>
          </a:p>
          <a:p>
            <a:pPr>
              <a:spcBef>
                <a:spcPct val="10000"/>
              </a:spcBef>
              <a:spcAft>
                <a:spcPct val="10000"/>
              </a:spcAft>
            </a:pPr>
            <a:r>
              <a:rPr lang="en-US" dirty="0"/>
              <a:t>Similarly, producer surplus measures the </a:t>
            </a:r>
            <a:r>
              <a:rPr lang="en-US" i="1" dirty="0"/>
              <a:t>net</a:t>
            </a:r>
            <a:r>
              <a:rPr lang="en-US" dirty="0"/>
              <a:t> benefit received by producers from participating in a market.</a:t>
            </a:r>
          </a:p>
          <a:p>
            <a:pPr>
              <a:spcBef>
                <a:spcPct val="10000"/>
              </a:spcBef>
              <a:spcAft>
                <a:spcPct val="10000"/>
              </a:spcAft>
            </a:pPr>
            <a:endParaRPr lang="en-US" dirty="0"/>
          </a:p>
          <a:p>
            <a:pPr>
              <a:spcBef>
                <a:spcPct val="10000"/>
              </a:spcBef>
              <a:spcAft>
                <a:spcPct val="10000"/>
              </a:spcAft>
            </a:pPr>
            <a:r>
              <a:rPr lang="en-US" dirty="0"/>
              <a:t>Producer surplus in a market is equal to the total amount firms receive from consumers minus the cost of producing the good or service</a:t>
            </a:r>
            <a:r>
              <a:rPr lang="en-US" dirty="0" smtClean="0"/>
              <a:t>.</a:t>
            </a:r>
            <a:endParaRPr lang="en-US" dirty="0"/>
          </a:p>
        </p:txBody>
      </p:sp>
    </p:spTree>
    <p:extLst>
      <p:ext uri="{BB962C8B-B14F-4D97-AF65-F5344CB8AC3E}">
        <p14:creationId xmlns:p14="http://schemas.microsoft.com/office/powerpoint/2010/main" val="246974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left)">
                                      <p:cBhvr>
                                        <p:cTn id="2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Efficiency of Competitive Markets</a:t>
            </a:r>
            <a:endParaRPr lang="en-US" dirty="0"/>
          </a:p>
        </p:txBody>
      </p:sp>
      <p:sp>
        <p:nvSpPr>
          <p:cNvPr id="3" name="Content Placeholder 2"/>
          <p:cNvSpPr>
            <a:spLocks noGrp="1"/>
          </p:cNvSpPr>
          <p:nvPr>
            <p:ph sz="quarter" idx="10"/>
          </p:nvPr>
        </p:nvSpPr>
        <p:spPr/>
        <p:txBody>
          <a:bodyPr/>
          <a:lstStyle/>
          <a:p>
            <a:r>
              <a:rPr lang="en-US" dirty="0" smtClean="0"/>
              <a:t>4.2</a:t>
            </a:r>
            <a:endParaRPr lang="en-US" dirty="0"/>
          </a:p>
        </p:txBody>
      </p:sp>
      <p:sp>
        <p:nvSpPr>
          <p:cNvPr id="4" name="Text Placeholder 3"/>
          <p:cNvSpPr>
            <a:spLocks noGrp="1"/>
          </p:cNvSpPr>
          <p:nvPr>
            <p:ph type="body" sz="quarter" idx="11"/>
          </p:nvPr>
        </p:nvSpPr>
        <p:spPr/>
        <p:txBody>
          <a:bodyPr/>
          <a:lstStyle/>
          <a:p>
            <a:r>
              <a:rPr lang="en-US" dirty="0"/>
              <a:t>Understand the concept of economic efficiency</a:t>
            </a:r>
            <a:r>
              <a:rPr lang="en-US" dirty="0" smtClean="0"/>
              <a:t>.</a:t>
            </a:r>
            <a:endParaRPr lang="en-US" dirty="0"/>
          </a:p>
        </p:txBody>
      </p:sp>
    </p:spTree>
    <p:extLst>
      <p:ext uri="{BB962C8B-B14F-4D97-AF65-F5344CB8AC3E}">
        <p14:creationId xmlns:p14="http://schemas.microsoft.com/office/powerpoint/2010/main" val="2534133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output is efficient?</a:t>
            </a:r>
            <a:endParaRPr lang="en-US" dirty="0"/>
          </a:p>
        </p:txBody>
      </p:sp>
      <p:sp>
        <p:nvSpPr>
          <p:cNvPr id="3" name="Text Placeholder 2"/>
          <p:cNvSpPr>
            <a:spLocks noGrp="1"/>
          </p:cNvSpPr>
          <p:nvPr>
            <p:ph type="body" sz="quarter" idx="11"/>
          </p:nvPr>
        </p:nvSpPr>
        <p:spPr/>
        <p:txBody>
          <a:bodyPr/>
          <a:lstStyle/>
          <a:p>
            <a:pPr>
              <a:spcBef>
                <a:spcPct val="10000"/>
              </a:spcBef>
              <a:spcAft>
                <a:spcPct val="10000"/>
              </a:spcAft>
            </a:pPr>
            <a:r>
              <a:rPr lang="en-US" dirty="0"/>
              <a:t>We can think about efficiency in a market in two ways:</a:t>
            </a:r>
          </a:p>
          <a:p>
            <a:pPr>
              <a:spcBef>
                <a:spcPct val="10000"/>
              </a:spcBef>
              <a:spcAft>
                <a:spcPct val="10000"/>
              </a:spcAft>
            </a:pPr>
            <a:endParaRPr lang="en-US" dirty="0"/>
          </a:p>
          <a:p>
            <a:pPr marL="457200" indent="-457200">
              <a:spcBef>
                <a:spcPct val="10000"/>
              </a:spcBef>
              <a:spcAft>
                <a:spcPct val="10000"/>
              </a:spcAft>
              <a:buFont typeface="+mj-lt"/>
              <a:buAutoNum type="arabicPeriod"/>
            </a:pPr>
            <a:r>
              <a:rPr lang="en-US" dirty="0"/>
              <a:t>A market is efficient if all trades take place where the </a:t>
            </a:r>
            <a:r>
              <a:rPr lang="en-US" b="1" i="1" dirty="0"/>
              <a:t>marginal benefit </a:t>
            </a:r>
            <a:r>
              <a:rPr lang="en-US" dirty="0"/>
              <a:t>exceeds the </a:t>
            </a:r>
            <a:r>
              <a:rPr lang="en-US" b="1" i="1" dirty="0"/>
              <a:t>marginal cost</a:t>
            </a:r>
            <a:r>
              <a:rPr lang="en-US" dirty="0"/>
              <a:t>,</a:t>
            </a:r>
            <a:r>
              <a:rPr lang="en-US" i="1" dirty="0"/>
              <a:t> </a:t>
            </a:r>
            <a:r>
              <a:rPr lang="en-US" dirty="0"/>
              <a:t>and no other trades take place.</a:t>
            </a:r>
          </a:p>
          <a:p>
            <a:pPr marL="457200" indent="-457200">
              <a:spcBef>
                <a:spcPct val="10000"/>
              </a:spcBef>
              <a:spcAft>
                <a:spcPct val="10000"/>
              </a:spcAft>
              <a:buFont typeface="+mj-lt"/>
              <a:buAutoNum type="arabicPeriod"/>
            </a:pPr>
            <a:endParaRPr lang="en-US" dirty="0"/>
          </a:p>
          <a:p>
            <a:pPr marL="457200" indent="-457200">
              <a:spcBef>
                <a:spcPct val="10000"/>
              </a:spcBef>
              <a:spcAft>
                <a:spcPct val="10000"/>
              </a:spcAft>
              <a:buFont typeface="+mj-lt"/>
              <a:buAutoNum type="arabicPeriod"/>
            </a:pPr>
            <a:r>
              <a:rPr lang="en-US" dirty="0"/>
              <a:t>A market is efficient if it maximizes the sum of consumer and producer surplus (i.e. the total net benefit to consumers and firms), known as the </a:t>
            </a:r>
            <a:r>
              <a:rPr lang="en-US" b="1" i="1" dirty="0"/>
              <a:t>economic surplus</a:t>
            </a:r>
            <a:r>
              <a:rPr lang="en-US" dirty="0" smtClean="0"/>
              <a:t>.</a:t>
            </a:r>
            <a:endParaRPr lang="en-US" dirty="0"/>
          </a:p>
        </p:txBody>
      </p:sp>
    </p:spTree>
    <p:extLst>
      <p:ext uri="{BB962C8B-B14F-4D97-AF65-F5344CB8AC3E}">
        <p14:creationId xmlns:p14="http://schemas.microsoft.com/office/powerpoint/2010/main" val="212543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Economic efficiency, government price setting, and taxes</a:t>
            </a:r>
            <a:endParaRPr lang="en-US" sz="3600" b="0" dirty="0"/>
          </a:p>
        </p:txBody>
      </p:sp>
    </p:spTree>
    <p:extLst>
      <p:ext uri="{BB962C8B-B14F-4D97-AF65-F5344CB8AC3E}">
        <p14:creationId xmlns:p14="http://schemas.microsoft.com/office/powerpoint/2010/main" val="498503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efficiency of competitive equilibrium</a:t>
            </a:r>
            <a:endParaRPr lang="en-US" dirty="0"/>
          </a:p>
        </p:txBody>
      </p:sp>
      <p:sp>
        <p:nvSpPr>
          <p:cNvPr id="6" name="Text Placeholder 2"/>
          <p:cNvSpPr>
            <a:spLocks noGrp="1"/>
          </p:cNvSpPr>
          <p:nvPr>
            <p:ph type="body" sz="quarter" idx="11"/>
          </p:nvPr>
        </p:nvSpPr>
        <p:spPr>
          <a:xfrm>
            <a:off x="152400" y="838200"/>
            <a:ext cx="3276600" cy="4191000"/>
          </a:xfrm>
        </p:spPr>
        <p:txBody>
          <a:bodyPr/>
          <a:lstStyle/>
          <a:p>
            <a:pPr>
              <a:spcBef>
                <a:spcPts val="1200"/>
              </a:spcBef>
            </a:pPr>
            <a:r>
              <a:rPr lang="en-US" dirty="0" smtClean="0"/>
              <a:t>Recall that the demand curve describes the marginal benefit of each additional cup of tea, while the supply curve describes the marginal cost of each additional cup of tea.</a:t>
            </a:r>
          </a:p>
          <a:p>
            <a:pPr>
              <a:spcBef>
                <a:spcPts val="1200"/>
              </a:spcBef>
            </a:pPr>
            <a:r>
              <a:rPr lang="en-US" dirty="0" smtClean="0"/>
              <a:t>If the quantity is too low, the value to consumers of the next unit exceeds the cost to producers.</a:t>
            </a:r>
            <a:endParaRPr lang="en-US" dirty="0"/>
          </a:p>
        </p:txBody>
      </p:sp>
      <p:sp>
        <p:nvSpPr>
          <p:cNvPr id="16" name="Text Placeholder 2"/>
          <p:cNvSpPr txBox="1">
            <a:spLocks/>
          </p:cNvSpPr>
          <p:nvPr/>
        </p:nvSpPr>
        <p:spPr>
          <a:xfrm>
            <a:off x="152400" y="5105400"/>
            <a:ext cx="8905875" cy="14859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1200"/>
              </a:spcBef>
            </a:pPr>
            <a:r>
              <a:rPr lang="en-US" dirty="0" smtClean="0"/>
              <a:t>If the quantity is too high, the cost to producers of the last unit is greater than the value consumers derive from it.</a:t>
            </a:r>
          </a:p>
          <a:p>
            <a:pPr>
              <a:spcBef>
                <a:spcPts val="1200"/>
              </a:spcBef>
            </a:pPr>
            <a:r>
              <a:rPr lang="en-US" dirty="0" smtClean="0">
                <a:solidFill>
                  <a:srgbClr val="FF0000"/>
                </a:solidFill>
              </a:rPr>
              <a:t>Only at the competitive equilibrium </a:t>
            </a:r>
            <a:r>
              <a:rPr lang="en-US" dirty="0" smtClean="0"/>
              <a:t>is the last unit valued by consumers and producers equally—economic efficiency.</a:t>
            </a:r>
            <a:endParaRPr lang="en-US" dirty="0"/>
          </a:p>
        </p:txBody>
      </p:sp>
      <p:sp>
        <p:nvSpPr>
          <p:cNvPr id="7" name="Text Placeholder 3"/>
          <p:cNvSpPr>
            <a:spLocks noGrp="1"/>
          </p:cNvSpPr>
          <p:nvPr>
            <p:ph type="body" sz="quarter" idx="12"/>
          </p:nvPr>
        </p:nvSpPr>
        <p:spPr>
          <a:xfrm>
            <a:off x="5303044" y="4419600"/>
            <a:ext cx="3688556" cy="449263"/>
          </a:xfrm>
        </p:spPr>
        <p:txBody>
          <a:bodyPr/>
          <a:lstStyle/>
          <a:p>
            <a:r>
              <a:rPr lang="en-US" dirty="0" smtClean="0"/>
              <a:t>Marginal benefit equals marginal cost only at competitive equilibrium</a:t>
            </a:r>
            <a:endParaRPr lang="en-US" dirty="0"/>
          </a:p>
        </p:txBody>
      </p:sp>
      <p:sp>
        <p:nvSpPr>
          <p:cNvPr id="8" name="Text Placeholder 4"/>
          <p:cNvSpPr>
            <a:spLocks noGrp="1"/>
          </p:cNvSpPr>
          <p:nvPr>
            <p:ph type="body" sz="quarter" idx="13"/>
          </p:nvPr>
        </p:nvSpPr>
        <p:spPr>
          <a:xfrm>
            <a:off x="3962400" y="4419600"/>
            <a:ext cx="1352550" cy="381000"/>
          </a:xfrm>
        </p:spPr>
        <p:txBody>
          <a:bodyPr/>
          <a:lstStyle/>
          <a:p>
            <a:r>
              <a:rPr lang="en-US" dirty="0" smtClean="0"/>
              <a:t>Figure 4.5</a:t>
            </a:r>
            <a:endParaRPr lang="en-US" dirty="0"/>
          </a:p>
        </p:txBody>
      </p:sp>
      <p:pic>
        <p:nvPicPr>
          <p:cNvPr id="9" name="Picture 13" descr="Fig4-5-ppt-5"/>
          <p:cNvPicPr>
            <a:picLocks noChangeAspect="1" noChangeArrowheads="1"/>
          </p:cNvPicPr>
          <p:nvPr/>
        </p:nvPicPr>
        <p:blipFill>
          <a:blip r:embed="rId3"/>
          <a:srcRect/>
          <a:stretch>
            <a:fillRect/>
          </a:stretch>
        </p:blipFill>
        <p:spPr bwMode="auto">
          <a:xfrm>
            <a:off x="2767013" y="912813"/>
            <a:ext cx="6291262" cy="3546475"/>
          </a:xfrm>
          <a:prstGeom prst="rect">
            <a:avLst/>
          </a:prstGeom>
          <a:noFill/>
          <a:ln w="9525">
            <a:noFill/>
            <a:miter lim="800000"/>
            <a:headEnd/>
            <a:tailEnd/>
          </a:ln>
        </p:spPr>
      </p:pic>
      <p:pic>
        <p:nvPicPr>
          <p:cNvPr id="10" name="Picture 14" descr="Fig4-5-ppt-1"/>
          <p:cNvPicPr>
            <a:picLocks noChangeAspect="1" noChangeArrowheads="1"/>
          </p:cNvPicPr>
          <p:nvPr/>
        </p:nvPicPr>
        <p:blipFill>
          <a:blip r:embed="rId4"/>
          <a:srcRect/>
          <a:stretch>
            <a:fillRect/>
          </a:stretch>
        </p:blipFill>
        <p:spPr bwMode="auto">
          <a:xfrm>
            <a:off x="2767013" y="912813"/>
            <a:ext cx="6291262" cy="3546475"/>
          </a:xfrm>
          <a:prstGeom prst="rect">
            <a:avLst/>
          </a:prstGeom>
          <a:noFill/>
          <a:ln w="9525">
            <a:noFill/>
            <a:miter lim="800000"/>
            <a:headEnd/>
            <a:tailEnd/>
          </a:ln>
        </p:spPr>
      </p:pic>
      <p:pic>
        <p:nvPicPr>
          <p:cNvPr id="11" name="Picture 15" descr="Fig4-5-ppt-2"/>
          <p:cNvPicPr>
            <a:picLocks noChangeAspect="1" noChangeArrowheads="1"/>
          </p:cNvPicPr>
          <p:nvPr/>
        </p:nvPicPr>
        <p:blipFill>
          <a:blip r:embed="rId5"/>
          <a:srcRect/>
          <a:stretch>
            <a:fillRect/>
          </a:stretch>
        </p:blipFill>
        <p:spPr bwMode="auto">
          <a:xfrm>
            <a:off x="2767013" y="912813"/>
            <a:ext cx="6291262" cy="3546475"/>
          </a:xfrm>
          <a:prstGeom prst="rect">
            <a:avLst/>
          </a:prstGeom>
          <a:noFill/>
          <a:ln w="9525">
            <a:noFill/>
            <a:miter lim="800000"/>
            <a:headEnd/>
            <a:tailEnd/>
          </a:ln>
        </p:spPr>
      </p:pic>
      <p:pic>
        <p:nvPicPr>
          <p:cNvPr id="12" name="Picture 16" descr="Fig4-5-ppt-3"/>
          <p:cNvPicPr>
            <a:picLocks noChangeAspect="1" noChangeArrowheads="1"/>
          </p:cNvPicPr>
          <p:nvPr/>
        </p:nvPicPr>
        <p:blipFill>
          <a:blip r:embed="rId6"/>
          <a:srcRect/>
          <a:stretch>
            <a:fillRect/>
          </a:stretch>
        </p:blipFill>
        <p:spPr bwMode="auto">
          <a:xfrm>
            <a:off x="2767013" y="912813"/>
            <a:ext cx="6291262" cy="3546475"/>
          </a:xfrm>
          <a:prstGeom prst="rect">
            <a:avLst/>
          </a:prstGeom>
          <a:noFill/>
          <a:ln w="9525">
            <a:noFill/>
            <a:miter lim="800000"/>
            <a:headEnd/>
            <a:tailEnd/>
          </a:ln>
        </p:spPr>
      </p:pic>
      <p:pic>
        <p:nvPicPr>
          <p:cNvPr id="13" name="Picture 17" descr="Fig4-5-ppt-4"/>
          <p:cNvPicPr>
            <a:picLocks noChangeAspect="1" noChangeArrowheads="1"/>
          </p:cNvPicPr>
          <p:nvPr/>
        </p:nvPicPr>
        <p:blipFill>
          <a:blip r:embed="rId7"/>
          <a:srcRect/>
          <a:stretch>
            <a:fillRect/>
          </a:stretch>
        </p:blipFill>
        <p:spPr bwMode="auto">
          <a:xfrm>
            <a:off x="2767013" y="912813"/>
            <a:ext cx="6291262" cy="3546475"/>
          </a:xfrm>
          <a:prstGeom prst="rect">
            <a:avLst/>
          </a:prstGeom>
          <a:noFill/>
          <a:ln w="9525">
            <a:noFill/>
            <a:miter lim="800000"/>
            <a:headEnd/>
            <a:tailEnd/>
          </a:ln>
        </p:spPr>
      </p:pic>
      <p:pic>
        <p:nvPicPr>
          <p:cNvPr id="14" name="Picture 18" descr="Fig4-5-ppt-6"/>
          <p:cNvPicPr>
            <a:picLocks noChangeAspect="1" noChangeArrowheads="1"/>
          </p:cNvPicPr>
          <p:nvPr/>
        </p:nvPicPr>
        <p:blipFill>
          <a:blip r:embed="rId8"/>
          <a:srcRect/>
          <a:stretch>
            <a:fillRect/>
          </a:stretch>
        </p:blipFill>
        <p:spPr bwMode="auto">
          <a:xfrm>
            <a:off x="2767013" y="912813"/>
            <a:ext cx="6291262" cy="3546475"/>
          </a:xfrm>
          <a:prstGeom prst="rect">
            <a:avLst/>
          </a:prstGeom>
          <a:noFill/>
          <a:ln w="9525">
            <a:noFill/>
            <a:miter lim="800000"/>
            <a:headEnd/>
            <a:tailEnd/>
          </a:ln>
        </p:spPr>
      </p:pic>
      <p:pic>
        <p:nvPicPr>
          <p:cNvPr id="15" name="Picture 19" descr="Fig4-5-ppt-7"/>
          <p:cNvPicPr>
            <a:picLocks noChangeAspect="1" noChangeArrowheads="1"/>
          </p:cNvPicPr>
          <p:nvPr/>
        </p:nvPicPr>
        <p:blipFill>
          <a:blip r:embed="rId9"/>
          <a:srcRect/>
          <a:stretch>
            <a:fillRect/>
          </a:stretch>
        </p:blipFill>
        <p:spPr bwMode="auto">
          <a:xfrm>
            <a:off x="2767013" y="912813"/>
            <a:ext cx="6291262" cy="3546475"/>
          </a:xfrm>
          <a:prstGeom prst="rect">
            <a:avLst/>
          </a:prstGeom>
          <a:noFill/>
          <a:ln w="9525">
            <a:noFill/>
            <a:miter lim="800000"/>
            <a:headEnd/>
            <a:tailEnd/>
          </a:ln>
        </p:spPr>
      </p:pic>
    </p:spTree>
    <p:extLst>
      <p:ext uri="{BB962C8B-B14F-4D97-AF65-F5344CB8AC3E}">
        <p14:creationId xmlns:p14="http://schemas.microsoft.com/office/powerpoint/2010/main" val="26433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1000"/>
                                        <p:tgtEl>
                                          <p:spTgt spid="12"/>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ipe(left)">
                                      <p:cBhvr>
                                        <p:cTn id="33" dur="500"/>
                                        <p:tgtEl>
                                          <p:spTgt spid="16">
                                            <p:txEl>
                                              <p:pRg st="0" end="0"/>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000"/>
                                        <p:tgtEl>
                                          <p:spTgt spid="9"/>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wipe(left)">
                                      <p:cBhvr>
                                        <p:cTn id="45" dur="500"/>
                                        <p:tgtEl>
                                          <p:spTgt spid="16">
                                            <p:txEl>
                                              <p:pRg st="1" end="1"/>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efficiency of competitive equilibrium—surplus</a:t>
            </a:r>
            <a:endParaRPr lang="en-US" dirty="0"/>
          </a:p>
        </p:txBody>
      </p:sp>
      <p:sp>
        <p:nvSpPr>
          <p:cNvPr id="6" name="Text Placeholder 2"/>
          <p:cNvSpPr>
            <a:spLocks noGrp="1"/>
          </p:cNvSpPr>
          <p:nvPr>
            <p:ph type="body" sz="quarter" idx="11"/>
          </p:nvPr>
        </p:nvSpPr>
        <p:spPr>
          <a:xfrm>
            <a:off x="152400" y="838200"/>
            <a:ext cx="2895600" cy="5638800"/>
          </a:xfrm>
        </p:spPr>
        <p:txBody>
          <a:bodyPr/>
          <a:lstStyle/>
          <a:p>
            <a:r>
              <a:rPr lang="en-US" dirty="0"/>
              <a:t>The figure shows the economic surplus (the sum of consumer and producer surplus) in the market for chai tea.</a:t>
            </a:r>
          </a:p>
          <a:p>
            <a:endParaRPr lang="en-US" dirty="0"/>
          </a:p>
          <a:p>
            <a:r>
              <a:rPr lang="en-US" dirty="0"/>
              <a:t>At the competitive equilibrium quantity, the economic surplus is maximized.</a:t>
            </a:r>
          </a:p>
          <a:p>
            <a:endParaRPr lang="en-US" dirty="0"/>
          </a:p>
        </p:txBody>
      </p:sp>
      <p:sp>
        <p:nvSpPr>
          <p:cNvPr id="17" name="TextBox 16"/>
          <p:cNvSpPr txBox="1">
            <a:spLocks noChangeArrowheads="1"/>
          </p:cNvSpPr>
          <p:nvPr/>
        </p:nvSpPr>
        <p:spPr bwMode="auto">
          <a:xfrm>
            <a:off x="371474" y="5368915"/>
            <a:ext cx="8221663" cy="769441"/>
          </a:xfrm>
          <a:prstGeom prst="rect">
            <a:avLst/>
          </a:prstGeom>
          <a:noFill/>
          <a:ln w="9525">
            <a:noFill/>
            <a:miter lim="800000"/>
            <a:headEnd/>
            <a:tailEnd/>
          </a:ln>
        </p:spPr>
        <p:txBody>
          <a:bodyPr>
            <a:spAutoFit/>
          </a:bodyPr>
          <a:lstStyle/>
          <a:p>
            <a:pPr algn="ctr"/>
            <a:r>
              <a:rPr lang="en-US" sz="2200" i="1" dirty="0" smtClean="0"/>
              <a:t>Our two concepts of economic efficiency</a:t>
            </a:r>
            <a:br>
              <a:rPr lang="en-US" sz="2200" i="1" dirty="0" smtClean="0"/>
            </a:br>
            <a:r>
              <a:rPr lang="en-US" sz="2200" i="1" dirty="0" smtClean="0"/>
              <a:t>result in the same level of output!</a:t>
            </a:r>
            <a:endParaRPr lang="en-US" sz="2200" i="1" dirty="0"/>
          </a:p>
        </p:txBody>
      </p:sp>
      <p:sp>
        <p:nvSpPr>
          <p:cNvPr id="7" name="Text Placeholder 3"/>
          <p:cNvSpPr>
            <a:spLocks noGrp="1"/>
          </p:cNvSpPr>
          <p:nvPr>
            <p:ph type="body" sz="quarter" idx="12"/>
          </p:nvPr>
        </p:nvSpPr>
        <p:spPr>
          <a:xfrm>
            <a:off x="4762499" y="4648200"/>
            <a:ext cx="3830637" cy="449263"/>
          </a:xfrm>
        </p:spPr>
        <p:txBody>
          <a:bodyPr/>
          <a:lstStyle/>
          <a:p>
            <a:r>
              <a:rPr lang="en-US" dirty="0" smtClean="0"/>
              <a:t>Economic surplus equals the sum of consumer surplus and producer surplus</a:t>
            </a:r>
            <a:endParaRPr lang="en-US" dirty="0"/>
          </a:p>
        </p:txBody>
      </p:sp>
      <p:sp>
        <p:nvSpPr>
          <p:cNvPr id="8" name="Text Placeholder 4"/>
          <p:cNvSpPr>
            <a:spLocks noGrp="1"/>
          </p:cNvSpPr>
          <p:nvPr>
            <p:ph type="body" sz="quarter" idx="13"/>
          </p:nvPr>
        </p:nvSpPr>
        <p:spPr>
          <a:xfrm>
            <a:off x="3429000" y="4648200"/>
            <a:ext cx="1352550" cy="381000"/>
          </a:xfrm>
        </p:spPr>
        <p:txBody>
          <a:bodyPr/>
          <a:lstStyle/>
          <a:p>
            <a:r>
              <a:rPr lang="en-US" dirty="0" smtClean="0"/>
              <a:t>Figure 4.6</a:t>
            </a:r>
            <a:endParaRPr lang="en-US" dirty="0"/>
          </a:p>
        </p:txBody>
      </p:sp>
      <p:pic>
        <p:nvPicPr>
          <p:cNvPr id="9" name="Picture 14" descr="Fig4-6-ppt-7"/>
          <p:cNvPicPr>
            <a:picLocks noChangeAspect="1" noChangeArrowheads="1"/>
          </p:cNvPicPr>
          <p:nvPr/>
        </p:nvPicPr>
        <p:blipFill>
          <a:blip r:embed="rId3"/>
          <a:srcRect/>
          <a:stretch>
            <a:fillRect/>
          </a:stretch>
        </p:blipFill>
        <p:spPr bwMode="auto">
          <a:xfrm>
            <a:off x="3152775" y="827088"/>
            <a:ext cx="5724525" cy="3829050"/>
          </a:xfrm>
          <a:prstGeom prst="rect">
            <a:avLst/>
          </a:prstGeom>
          <a:noFill/>
          <a:ln w="9525">
            <a:noFill/>
            <a:miter lim="800000"/>
            <a:headEnd/>
            <a:tailEnd/>
          </a:ln>
        </p:spPr>
      </p:pic>
      <p:pic>
        <p:nvPicPr>
          <p:cNvPr id="10" name="Picture 15" descr="Fig4-6-ppt-6"/>
          <p:cNvPicPr>
            <a:picLocks noChangeAspect="1" noChangeArrowheads="1"/>
          </p:cNvPicPr>
          <p:nvPr/>
        </p:nvPicPr>
        <p:blipFill>
          <a:blip r:embed="rId4"/>
          <a:srcRect/>
          <a:stretch>
            <a:fillRect/>
          </a:stretch>
        </p:blipFill>
        <p:spPr bwMode="auto">
          <a:xfrm>
            <a:off x="3152775" y="827088"/>
            <a:ext cx="5724525" cy="3829050"/>
          </a:xfrm>
          <a:prstGeom prst="rect">
            <a:avLst/>
          </a:prstGeom>
          <a:noFill/>
          <a:ln w="9525">
            <a:noFill/>
            <a:miter lim="800000"/>
            <a:headEnd/>
            <a:tailEnd/>
          </a:ln>
        </p:spPr>
      </p:pic>
      <p:pic>
        <p:nvPicPr>
          <p:cNvPr id="11" name="Picture 16" descr="Fig4-6-ppt-4"/>
          <p:cNvPicPr>
            <a:picLocks noChangeAspect="1" noChangeArrowheads="1"/>
          </p:cNvPicPr>
          <p:nvPr/>
        </p:nvPicPr>
        <p:blipFill>
          <a:blip r:embed="rId5"/>
          <a:srcRect/>
          <a:stretch>
            <a:fillRect/>
          </a:stretch>
        </p:blipFill>
        <p:spPr bwMode="auto">
          <a:xfrm>
            <a:off x="3152775" y="827088"/>
            <a:ext cx="5724525" cy="3829050"/>
          </a:xfrm>
          <a:prstGeom prst="rect">
            <a:avLst/>
          </a:prstGeom>
          <a:noFill/>
          <a:ln w="9525">
            <a:noFill/>
            <a:miter lim="800000"/>
            <a:headEnd/>
            <a:tailEnd/>
          </a:ln>
        </p:spPr>
      </p:pic>
      <p:pic>
        <p:nvPicPr>
          <p:cNvPr id="12" name="Picture 17" descr="Fig4-6-ppt-1"/>
          <p:cNvPicPr>
            <a:picLocks noChangeAspect="1" noChangeArrowheads="1"/>
          </p:cNvPicPr>
          <p:nvPr/>
        </p:nvPicPr>
        <p:blipFill>
          <a:blip r:embed="rId6"/>
          <a:srcRect/>
          <a:stretch>
            <a:fillRect/>
          </a:stretch>
        </p:blipFill>
        <p:spPr bwMode="auto">
          <a:xfrm>
            <a:off x="3152775" y="827088"/>
            <a:ext cx="5724525" cy="3829050"/>
          </a:xfrm>
          <a:prstGeom prst="rect">
            <a:avLst/>
          </a:prstGeom>
          <a:noFill/>
          <a:ln w="9525">
            <a:noFill/>
            <a:miter lim="800000"/>
            <a:headEnd/>
            <a:tailEnd/>
          </a:ln>
        </p:spPr>
      </p:pic>
      <p:pic>
        <p:nvPicPr>
          <p:cNvPr id="13" name="Picture 18" descr="Fig4-6-ppt-2"/>
          <p:cNvPicPr>
            <a:picLocks noChangeAspect="1" noChangeArrowheads="1"/>
          </p:cNvPicPr>
          <p:nvPr/>
        </p:nvPicPr>
        <p:blipFill>
          <a:blip r:embed="rId7"/>
          <a:srcRect/>
          <a:stretch>
            <a:fillRect/>
          </a:stretch>
        </p:blipFill>
        <p:spPr bwMode="auto">
          <a:xfrm>
            <a:off x="3152775" y="827088"/>
            <a:ext cx="5724525" cy="3829050"/>
          </a:xfrm>
          <a:prstGeom prst="rect">
            <a:avLst/>
          </a:prstGeom>
          <a:noFill/>
          <a:ln w="9525">
            <a:noFill/>
            <a:miter lim="800000"/>
            <a:headEnd/>
            <a:tailEnd/>
          </a:ln>
        </p:spPr>
      </p:pic>
      <p:pic>
        <p:nvPicPr>
          <p:cNvPr id="14" name="Picture 19" descr="Fig4-6-ppt-3"/>
          <p:cNvPicPr>
            <a:picLocks noChangeAspect="1" noChangeArrowheads="1"/>
          </p:cNvPicPr>
          <p:nvPr/>
        </p:nvPicPr>
        <p:blipFill>
          <a:blip r:embed="rId8"/>
          <a:srcRect/>
          <a:stretch>
            <a:fillRect/>
          </a:stretch>
        </p:blipFill>
        <p:spPr bwMode="auto">
          <a:xfrm>
            <a:off x="3152775" y="827088"/>
            <a:ext cx="5724525" cy="3829050"/>
          </a:xfrm>
          <a:prstGeom prst="rect">
            <a:avLst/>
          </a:prstGeom>
          <a:noFill/>
          <a:ln w="9525">
            <a:noFill/>
            <a:miter lim="800000"/>
            <a:headEnd/>
            <a:tailEnd/>
          </a:ln>
        </p:spPr>
      </p:pic>
      <p:pic>
        <p:nvPicPr>
          <p:cNvPr id="15" name="Picture 20" descr="Fig4-6-ppt-5"/>
          <p:cNvPicPr>
            <a:picLocks noChangeAspect="1" noChangeArrowheads="1"/>
          </p:cNvPicPr>
          <p:nvPr/>
        </p:nvPicPr>
        <p:blipFill>
          <a:blip r:embed="rId9"/>
          <a:srcRect/>
          <a:stretch>
            <a:fillRect/>
          </a:stretch>
        </p:blipFill>
        <p:spPr bwMode="auto">
          <a:xfrm>
            <a:off x="3152775" y="827088"/>
            <a:ext cx="5724525" cy="3829050"/>
          </a:xfrm>
          <a:prstGeom prst="rect">
            <a:avLst/>
          </a:prstGeom>
          <a:noFill/>
          <a:ln w="9525">
            <a:noFill/>
            <a:miter lim="800000"/>
            <a:headEnd/>
            <a:tailEnd/>
          </a:ln>
        </p:spPr>
      </p:pic>
      <p:pic>
        <p:nvPicPr>
          <p:cNvPr id="16" name="Picture 21" descr="Fig4-6-ppt-8"/>
          <p:cNvPicPr>
            <a:picLocks noChangeAspect="1" noChangeArrowheads="1"/>
          </p:cNvPicPr>
          <p:nvPr/>
        </p:nvPicPr>
        <p:blipFill>
          <a:blip r:embed="rId10"/>
          <a:srcRect/>
          <a:stretch>
            <a:fillRect/>
          </a:stretch>
        </p:blipFill>
        <p:spPr bwMode="auto">
          <a:xfrm>
            <a:off x="3152775" y="827088"/>
            <a:ext cx="5724525" cy="3829050"/>
          </a:xfrm>
          <a:prstGeom prst="rect">
            <a:avLst/>
          </a:prstGeom>
          <a:noFill/>
          <a:ln w="9525">
            <a:noFill/>
            <a:miter lim="800000"/>
            <a:headEnd/>
            <a:tailEnd/>
          </a:ln>
        </p:spPr>
      </p:pic>
    </p:spTree>
    <p:extLst>
      <p:ext uri="{BB962C8B-B14F-4D97-AF65-F5344CB8AC3E}">
        <p14:creationId xmlns:p14="http://schemas.microsoft.com/office/powerpoint/2010/main" val="379084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000"/>
                                        <p:tgtEl>
                                          <p:spTgt spid="11"/>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1000"/>
                                        <p:tgtEl>
                                          <p:spTgt spid="15"/>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5500"/>
                            </p:stCondLst>
                            <p:childTnLst>
                              <p:par>
                                <p:cTn id="32" presetID="2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1000"/>
                                        <p:tgtEl>
                                          <p:spTgt spid="9"/>
                                        </p:tgtEl>
                                      </p:cBhvr>
                                    </p:animEffect>
                                  </p:childTnLst>
                                </p:cTn>
                              </p:par>
                            </p:childTnLst>
                          </p:cTn>
                        </p:par>
                        <p:par>
                          <p:cTn id="35" fill="hold">
                            <p:stCondLst>
                              <p:cond delay="6500"/>
                            </p:stCondLst>
                            <p:childTnLst>
                              <p:par>
                                <p:cTn id="36" presetID="22" presetClass="entr" presetSubtype="1"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10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wipe(left)">
                                      <p:cBhvr>
                                        <p:cTn id="4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Economic surplus if the market is not in equilibrium</a:t>
            </a:r>
            <a:endParaRPr lang="en-US" sz="2800" dirty="0"/>
          </a:p>
        </p:txBody>
      </p:sp>
      <p:sp>
        <p:nvSpPr>
          <p:cNvPr id="6" name="Text Placeholder 2"/>
          <p:cNvSpPr>
            <a:spLocks noGrp="1"/>
          </p:cNvSpPr>
          <p:nvPr>
            <p:ph type="body" sz="quarter" idx="11"/>
          </p:nvPr>
        </p:nvSpPr>
        <p:spPr>
          <a:xfrm>
            <a:off x="152400" y="4191000"/>
            <a:ext cx="8610600" cy="2286000"/>
          </a:xfrm>
        </p:spPr>
        <p:txBody>
          <a:bodyPr/>
          <a:lstStyle/>
          <a:p>
            <a:r>
              <a:rPr lang="en-US" dirty="0"/>
              <a:t>When the price of chai tea is $2.20 instead of $2.00, consumer surplus declines from an amount equal to the sum of areas </a:t>
            </a:r>
            <a:r>
              <a:rPr lang="en-US" i="1" dirty="0"/>
              <a:t>A</a:t>
            </a:r>
            <a:r>
              <a:rPr lang="en-US" dirty="0"/>
              <a:t>, </a:t>
            </a:r>
            <a:r>
              <a:rPr lang="en-US" i="1" dirty="0"/>
              <a:t>B</a:t>
            </a:r>
            <a:r>
              <a:rPr lang="en-US" dirty="0"/>
              <a:t>, and </a:t>
            </a:r>
            <a:r>
              <a:rPr lang="en-US" i="1" dirty="0"/>
              <a:t>C</a:t>
            </a:r>
            <a:r>
              <a:rPr lang="en-US" dirty="0"/>
              <a:t> to just area </a:t>
            </a:r>
            <a:r>
              <a:rPr lang="en-US" i="1" dirty="0"/>
              <a:t>A</a:t>
            </a:r>
            <a:r>
              <a:rPr lang="en-US" dirty="0"/>
              <a:t>.</a:t>
            </a:r>
          </a:p>
          <a:p>
            <a:r>
              <a:rPr lang="en-US" dirty="0"/>
              <a:t>Producer surplus increases from the sum of areas </a:t>
            </a:r>
            <a:r>
              <a:rPr lang="en-US" i="1" dirty="0"/>
              <a:t>D</a:t>
            </a:r>
            <a:r>
              <a:rPr lang="en-US" dirty="0"/>
              <a:t> and </a:t>
            </a:r>
            <a:r>
              <a:rPr lang="en-US" i="1" dirty="0"/>
              <a:t>E</a:t>
            </a:r>
            <a:r>
              <a:rPr lang="en-US" dirty="0"/>
              <a:t> to the sum of areas </a:t>
            </a:r>
            <a:r>
              <a:rPr lang="en-US" i="1" dirty="0"/>
              <a:t>B</a:t>
            </a:r>
            <a:r>
              <a:rPr lang="en-US" dirty="0"/>
              <a:t> and </a:t>
            </a:r>
            <a:r>
              <a:rPr lang="en-US" i="1" dirty="0"/>
              <a:t>D</a:t>
            </a:r>
            <a:r>
              <a:rPr lang="en-US" dirty="0"/>
              <a:t>.</a:t>
            </a:r>
          </a:p>
          <a:p>
            <a:r>
              <a:rPr lang="en-US" dirty="0"/>
              <a:t>Economic surplus decreases by the sum of areas C and E.</a:t>
            </a:r>
          </a:p>
          <a:p>
            <a:endParaRPr lang="en-US" dirty="0"/>
          </a:p>
        </p:txBody>
      </p:sp>
      <p:sp>
        <p:nvSpPr>
          <p:cNvPr id="7" name="Text Placeholder 3"/>
          <p:cNvSpPr>
            <a:spLocks noGrp="1"/>
          </p:cNvSpPr>
          <p:nvPr>
            <p:ph type="body" sz="quarter" idx="12"/>
          </p:nvPr>
        </p:nvSpPr>
        <p:spPr>
          <a:xfrm>
            <a:off x="1671637" y="3200400"/>
            <a:ext cx="2290763" cy="449263"/>
          </a:xfrm>
        </p:spPr>
        <p:txBody>
          <a:bodyPr/>
          <a:lstStyle/>
          <a:p>
            <a:r>
              <a:rPr lang="en-US" dirty="0" smtClean="0"/>
              <a:t>When a market is not in equilibrium, there is a deadweight loss</a:t>
            </a:r>
            <a:endParaRPr lang="en-US" dirty="0"/>
          </a:p>
        </p:txBody>
      </p:sp>
      <p:sp>
        <p:nvSpPr>
          <p:cNvPr id="8" name="Text Placeholder 4"/>
          <p:cNvSpPr>
            <a:spLocks noGrp="1"/>
          </p:cNvSpPr>
          <p:nvPr>
            <p:ph type="body" sz="quarter" idx="13"/>
          </p:nvPr>
        </p:nvSpPr>
        <p:spPr>
          <a:xfrm>
            <a:off x="338137" y="3200400"/>
            <a:ext cx="1352550" cy="381000"/>
          </a:xfrm>
        </p:spPr>
        <p:txBody>
          <a:bodyPr/>
          <a:lstStyle/>
          <a:p>
            <a:r>
              <a:rPr lang="en-US" dirty="0" smtClean="0"/>
              <a:t>Figure 4.7</a:t>
            </a:r>
            <a:endParaRPr lang="en-US" dirty="0"/>
          </a:p>
        </p:txBody>
      </p:sp>
      <p:pic>
        <p:nvPicPr>
          <p:cNvPr id="9" name="Picture 11" descr="Fig4-7-ppt-8"/>
          <p:cNvPicPr>
            <a:picLocks noChangeAspect="1" noChangeArrowheads="1"/>
          </p:cNvPicPr>
          <p:nvPr/>
        </p:nvPicPr>
        <p:blipFill>
          <a:blip r:embed="rId2"/>
          <a:srcRect/>
          <a:stretch>
            <a:fillRect/>
          </a:stretch>
        </p:blipFill>
        <p:spPr bwMode="auto">
          <a:xfrm>
            <a:off x="252413" y="1085850"/>
            <a:ext cx="8639175" cy="3257550"/>
          </a:xfrm>
          <a:prstGeom prst="rect">
            <a:avLst/>
          </a:prstGeom>
          <a:noFill/>
          <a:ln w="9525">
            <a:noFill/>
            <a:miter lim="800000"/>
            <a:headEnd/>
            <a:tailEnd/>
          </a:ln>
        </p:spPr>
      </p:pic>
      <p:pic>
        <p:nvPicPr>
          <p:cNvPr id="10" name="Picture 12" descr="Fig4-7-ppt-7"/>
          <p:cNvPicPr>
            <a:picLocks noChangeAspect="1" noChangeArrowheads="1"/>
          </p:cNvPicPr>
          <p:nvPr/>
        </p:nvPicPr>
        <p:blipFill>
          <a:blip r:embed="rId3"/>
          <a:srcRect/>
          <a:stretch>
            <a:fillRect/>
          </a:stretch>
        </p:blipFill>
        <p:spPr bwMode="auto">
          <a:xfrm>
            <a:off x="252413" y="1085850"/>
            <a:ext cx="8639175" cy="3257550"/>
          </a:xfrm>
          <a:prstGeom prst="rect">
            <a:avLst/>
          </a:prstGeom>
          <a:noFill/>
          <a:ln w="9525">
            <a:noFill/>
            <a:miter lim="800000"/>
            <a:headEnd/>
            <a:tailEnd/>
          </a:ln>
        </p:spPr>
      </p:pic>
      <p:pic>
        <p:nvPicPr>
          <p:cNvPr id="11" name="Picture 13" descr="Fig4-7-ppt-6"/>
          <p:cNvPicPr>
            <a:picLocks noChangeAspect="1" noChangeArrowheads="1"/>
          </p:cNvPicPr>
          <p:nvPr/>
        </p:nvPicPr>
        <p:blipFill>
          <a:blip r:embed="rId4"/>
          <a:srcRect/>
          <a:stretch>
            <a:fillRect/>
          </a:stretch>
        </p:blipFill>
        <p:spPr bwMode="auto">
          <a:xfrm>
            <a:off x="252413" y="1085850"/>
            <a:ext cx="8639175" cy="3257550"/>
          </a:xfrm>
          <a:prstGeom prst="rect">
            <a:avLst/>
          </a:prstGeom>
          <a:noFill/>
          <a:ln w="9525">
            <a:noFill/>
            <a:miter lim="800000"/>
            <a:headEnd/>
            <a:tailEnd/>
          </a:ln>
        </p:spPr>
      </p:pic>
      <p:pic>
        <p:nvPicPr>
          <p:cNvPr id="12" name="Picture 14" descr="Fig4-7-ppt-1"/>
          <p:cNvPicPr>
            <a:picLocks noChangeAspect="1" noChangeArrowheads="1"/>
          </p:cNvPicPr>
          <p:nvPr/>
        </p:nvPicPr>
        <p:blipFill>
          <a:blip r:embed="rId5"/>
          <a:srcRect/>
          <a:stretch>
            <a:fillRect/>
          </a:stretch>
        </p:blipFill>
        <p:spPr bwMode="auto">
          <a:xfrm>
            <a:off x="252413" y="1085850"/>
            <a:ext cx="8639175" cy="3257550"/>
          </a:xfrm>
          <a:prstGeom prst="rect">
            <a:avLst/>
          </a:prstGeom>
          <a:noFill/>
          <a:ln w="9525">
            <a:noFill/>
            <a:miter lim="800000"/>
            <a:headEnd/>
            <a:tailEnd/>
          </a:ln>
        </p:spPr>
      </p:pic>
      <p:pic>
        <p:nvPicPr>
          <p:cNvPr id="13" name="Picture 15" descr="Fig4-7-ppt-2"/>
          <p:cNvPicPr>
            <a:picLocks noChangeAspect="1" noChangeArrowheads="1"/>
          </p:cNvPicPr>
          <p:nvPr/>
        </p:nvPicPr>
        <p:blipFill>
          <a:blip r:embed="rId6"/>
          <a:srcRect/>
          <a:stretch>
            <a:fillRect/>
          </a:stretch>
        </p:blipFill>
        <p:spPr bwMode="auto">
          <a:xfrm>
            <a:off x="252413" y="1085850"/>
            <a:ext cx="8639175" cy="3257550"/>
          </a:xfrm>
          <a:prstGeom prst="rect">
            <a:avLst/>
          </a:prstGeom>
          <a:noFill/>
          <a:ln w="9525">
            <a:noFill/>
            <a:miter lim="800000"/>
            <a:headEnd/>
            <a:tailEnd/>
          </a:ln>
        </p:spPr>
      </p:pic>
      <p:pic>
        <p:nvPicPr>
          <p:cNvPr id="14" name="Picture 16" descr="Fig4-7-ppt-3"/>
          <p:cNvPicPr>
            <a:picLocks noChangeAspect="1" noChangeArrowheads="1"/>
          </p:cNvPicPr>
          <p:nvPr/>
        </p:nvPicPr>
        <p:blipFill>
          <a:blip r:embed="rId7"/>
          <a:srcRect/>
          <a:stretch>
            <a:fillRect/>
          </a:stretch>
        </p:blipFill>
        <p:spPr bwMode="auto">
          <a:xfrm>
            <a:off x="252413" y="1085850"/>
            <a:ext cx="8639175" cy="3257550"/>
          </a:xfrm>
          <a:prstGeom prst="rect">
            <a:avLst/>
          </a:prstGeom>
          <a:noFill/>
          <a:ln w="9525">
            <a:noFill/>
            <a:miter lim="800000"/>
            <a:headEnd/>
            <a:tailEnd/>
          </a:ln>
        </p:spPr>
      </p:pic>
      <p:pic>
        <p:nvPicPr>
          <p:cNvPr id="15" name="Picture 17" descr="Fig4-7-ppt-4"/>
          <p:cNvPicPr>
            <a:picLocks noChangeAspect="1" noChangeArrowheads="1"/>
          </p:cNvPicPr>
          <p:nvPr/>
        </p:nvPicPr>
        <p:blipFill>
          <a:blip r:embed="rId8"/>
          <a:srcRect/>
          <a:stretch>
            <a:fillRect/>
          </a:stretch>
        </p:blipFill>
        <p:spPr bwMode="auto">
          <a:xfrm>
            <a:off x="252413" y="1085850"/>
            <a:ext cx="8639175" cy="3257550"/>
          </a:xfrm>
          <a:prstGeom prst="rect">
            <a:avLst/>
          </a:prstGeom>
          <a:noFill/>
          <a:ln w="9525">
            <a:noFill/>
            <a:miter lim="800000"/>
            <a:headEnd/>
            <a:tailEnd/>
          </a:ln>
        </p:spPr>
      </p:pic>
      <p:pic>
        <p:nvPicPr>
          <p:cNvPr id="16" name="Picture 18" descr="Fig4-7-ppt-5"/>
          <p:cNvPicPr>
            <a:picLocks noChangeAspect="1" noChangeArrowheads="1"/>
          </p:cNvPicPr>
          <p:nvPr/>
        </p:nvPicPr>
        <p:blipFill>
          <a:blip r:embed="rId9"/>
          <a:srcRect/>
          <a:stretch>
            <a:fillRect/>
          </a:stretch>
        </p:blipFill>
        <p:spPr bwMode="auto">
          <a:xfrm>
            <a:off x="252413" y="1085850"/>
            <a:ext cx="8639175" cy="3257550"/>
          </a:xfrm>
          <a:prstGeom prst="rect">
            <a:avLst/>
          </a:prstGeom>
          <a:noFill/>
          <a:ln w="9525">
            <a:noFill/>
            <a:miter lim="800000"/>
            <a:headEnd/>
            <a:tailEnd/>
          </a:ln>
        </p:spPr>
      </p:pic>
    </p:spTree>
    <p:extLst>
      <p:ext uri="{BB962C8B-B14F-4D97-AF65-F5344CB8AC3E}">
        <p14:creationId xmlns:p14="http://schemas.microsoft.com/office/powerpoint/2010/main" val="31341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left)">
                                      <p:cBhvr>
                                        <p:cTn id="45" dur="500"/>
                                        <p:tgtEl>
                                          <p:spTgt spid="6">
                                            <p:txEl>
                                              <p:pRg st="2" end="2"/>
                                            </p:txEl>
                                          </p:spTgt>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Deadweight loss resulting from non-equilibrium quantity</a:t>
            </a:r>
            <a:endParaRPr lang="en-US" sz="2800" dirty="0"/>
          </a:p>
        </p:txBody>
      </p:sp>
      <p:sp>
        <p:nvSpPr>
          <p:cNvPr id="6" name="Text Placeholder 2"/>
          <p:cNvSpPr>
            <a:spLocks noGrp="1"/>
          </p:cNvSpPr>
          <p:nvPr>
            <p:ph type="body" sz="quarter" idx="11"/>
          </p:nvPr>
        </p:nvSpPr>
        <p:spPr>
          <a:xfrm>
            <a:off x="152400" y="4191000"/>
            <a:ext cx="8610600" cy="2286000"/>
          </a:xfrm>
        </p:spPr>
        <p:txBody>
          <a:bodyPr/>
          <a:lstStyle/>
          <a:p>
            <a:r>
              <a:rPr lang="en-US" dirty="0"/>
              <a:t>The reduction in economic surplus resulting from a market not being in competitive equilibrium is known as </a:t>
            </a:r>
            <a:r>
              <a:rPr lang="en-US" b="1" i="1" dirty="0"/>
              <a:t>deadweight loss.</a:t>
            </a:r>
          </a:p>
          <a:p>
            <a:endParaRPr lang="en-US" b="1" i="1" dirty="0"/>
          </a:p>
          <a:p>
            <a:r>
              <a:rPr lang="en-US" dirty="0"/>
              <a:t>Deadweight loss can be thought of as the amount of inefficiency in a market. In competitive equilibrium, deadweight loss is zero.</a:t>
            </a:r>
          </a:p>
        </p:txBody>
      </p:sp>
      <p:sp>
        <p:nvSpPr>
          <p:cNvPr id="7" name="Text Placeholder 3"/>
          <p:cNvSpPr>
            <a:spLocks noGrp="1"/>
          </p:cNvSpPr>
          <p:nvPr>
            <p:ph type="body" sz="quarter" idx="12"/>
          </p:nvPr>
        </p:nvSpPr>
        <p:spPr>
          <a:xfrm>
            <a:off x="1671637" y="3200400"/>
            <a:ext cx="2290763" cy="449263"/>
          </a:xfrm>
        </p:spPr>
        <p:txBody>
          <a:bodyPr/>
          <a:lstStyle/>
          <a:p>
            <a:r>
              <a:rPr lang="en-US" dirty="0" smtClean="0"/>
              <a:t>When a market is not in equilibrium, there is a deadweight loss</a:t>
            </a:r>
            <a:endParaRPr lang="en-US" dirty="0"/>
          </a:p>
        </p:txBody>
      </p:sp>
      <p:sp>
        <p:nvSpPr>
          <p:cNvPr id="8" name="Text Placeholder 4"/>
          <p:cNvSpPr>
            <a:spLocks noGrp="1"/>
          </p:cNvSpPr>
          <p:nvPr>
            <p:ph type="body" sz="quarter" idx="13"/>
          </p:nvPr>
        </p:nvSpPr>
        <p:spPr>
          <a:xfrm>
            <a:off x="338137" y="3200400"/>
            <a:ext cx="1352550" cy="381000"/>
          </a:xfrm>
        </p:spPr>
        <p:txBody>
          <a:bodyPr/>
          <a:lstStyle/>
          <a:p>
            <a:r>
              <a:rPr lang="en-US" dirty="0" smtClean="0"/>
              <a:t>Figure 4.7</a:t>
            </a:r>
            <a:endParaRPr lang="en-US" dirty="0"/>
          </a:p>
        </p:txBody>
      </p:sp>
      <p:pic>
        <p:nvPicPr>
          <p:cNvPr id="9" name="Picture 11" descr="Fig4-7-ppt-8"/>
          <p:cNvPicPr>
            <a:picLocks noChangeAspect="1" noChangeArrowheads="1"/>
          </p:cNvPicPr>
          <p:nvPr/>
        </p:nvPicPr>
        <p:blipFill>
          <a:blip r:embed="rId3"/>
          <a:srcRect/>
          <a:stretch>
            <a:fillRect/>
          </a:stretch>
        </p:blipFill>
        <p:spPr bwMode="auto">
          <a:xfrm>
            <a:off x="252413" y="1085850"/>
            <a:ext cx="8639175" cy="3257550"/>
          </a:xfrm>
          <a:prstGeom prst="rect">
            <a:avLst/>
          </a:prstGeom>
          <a:noFill/>
          <a:ln w="9525">
            <a:noFill/>
            <a:miter lim="800000"/>
            <a:headEnd/>
            <a:tailEnd/>
          </a:ln>
        </p:spPr>
      </p:pic>
      <p:pic>
        <p:nvPicPr>
          <p:cNvPr id="10" name="Picture 12" descr="Fig4-7-ppt-7"/>
          <p:cNvPicPr>
            <a:picLocks noChangeAspect="1" noChangeArrowheads="1"/>
          </p:cNvPicPr>
          <p:nvPr/>
        </p:nvPicPr>
        <p:blipFill>
          <a:blip r:embed="rId4"/>
          <a:srcRect/>
          <a:stretch>
            <a:fillRect/>
          </a:stretch>
        </p:blipFill>
        <p:spPr bwMode="auto">
          <a:xfrm>
            <a:off x="252413" y="1085850"/>
            <a:ext cx="8639175" cy="3257550"/>
          </a:xfrm>
          <a:prstGeom prst="rect">
            <a:avLst/>
          </a:prstGeom>
          <a:noFill/>
          <a:ln w="9525">
            <a:noFill/>
            <a:miter lim="800000"/>
            <a:headEnd/>
            <a:tailEnd/>
          </a:ln>
        </p:spPr>
      </p:pic>
      <p:pic>
        <p:nvPicPr>
          <p:cNvPr id="11" name="Picture 13" descr="Fig4-7-ppt-6"/>
          <p:cNvPicPr>
            <a:picLocks noChangeAspect="1" noChangeArrowheads="1"/>
          </p:cNvPicPr>
          <p:nvPr/>
        </p:nvPicPr>
        <p:blipFill>
          <a:blip r:embed="rId5"/>
          <a:srcRect/>
          <a:stretch>
            <a:fillRect/>
          </a:stretch>
        </p:blipFill>
        <p:spPr bwMode="auto">
          <a:xfrm>
            <a:off x="252413" y="1085850"/>
            <a:ext cx="8639175" cy="3257550"/>
          </a:xfrm>
          <a:prstGeom prst="rect">
            <a:avLst/>
          </a:prstGeom>
          <a:noFill/>
          <a:ln w="9525">
            <a:noFill/>
            <a:miter lim="800000"/>
            <a:headEnd/>
            <a:tailEnd/>
          </a:ln>
        </p:spPr>
      </p:pic>
      <p:pic>
        <p:nvPicPr>
          <p:cNvPr id="12" name="Picture 14" descr="Fig4-7-ppt-1"/>
          <p:cNvPicPr>
            <a:picLocks noChangeAspect="1" noChangeArrowheads="1"/>
          </p:cNvPicPr>
          <p:nvPr/>
        </p:nvPicPr>
        <p:blipFill>
          <a:blip r:embed="rId6"/>
          <a:srcRect/>
          <a:stretch>
            <a:fillRect/>
          </a:stretch>
        </p:blipFill>
        <p:spPr bwMode="auto">
          <a:xfrm>
            <a:off x="252413" y="1085850"/>
            <a:ext cx="8639175" cy="3257550"/>
          </a:xfrm>
          <a:prstGeom prst="rect">
            <a:avLst/>
          </a:prstGeom>
          <a:noFill/>
          <a:ln w="9525">
            <a:noFill/>
            <a:miter lim="800000"/>
            <a:headEnd/>
            <a:tailEnd/>
          </a:ln>
        </p:spPr>
      </p:pic>
      <p:pic>
        <p:nvPicPr>
          <p:cNvPr id="13" name="Picture 15" descr="Fig4-7-ppt-2"/>
          <p:cNvPicPr>
            <a:picLocks noChangeAspect="1" noChangeArrowheads="1"/>
          </p:cNvPicPr>
          <p:nvPr/>
        </p:nvPicPr>
        <p:blipFill>
          <a:blip r:embed="rId7"/>
          <a:srcRect/>
          <a:stretch>
            <a:fillRect/>
          </a:stretch>
        </p:blipFill>
        <p:spPr bwMode="auto">
          <a:xfrm>
            <a:off x="252413" y="1085850"/>
            <a:ext cx="8639175" cy="3257550"/>
          </a:xfrm>
          <a:prstGeom prst="rect">
            <a:avLst/>
          </a:prstGeom>
          <a:noFill/>
          <a:ln w="9525">
            <a:noFill/>
            <a:miter lim="800000"/>
            <a:headEnd/>
            <a:tailEnd/>
          </a:ln>
        </p:spPr>
      </p:pic>
      <p:pic>
        <p:nvPicPr>
          <p:cNvPr id="14" name="Picture 16" descr="Fig4-7-ppt-3"/>
          <p:cNvPicPr>
            <a:picLocks noChangeAspect="1" noChangeArrowheads="1"/>
          </p:cNvPicPr>
          <p:nvPr/>
        </p:nvPicPr>
        <p:blipFill>
          <a:blip r:embed="rId8"/>
          <a:srcRect/>
          <a:stretch>
            <a:fillRect/>
          </a:stretch>
        </p:blipFill>
        <p:spPr bwMode="auto">
          <a:xfrm>
            <a:off x="252413" y="1085850"/>
            <a:ext cx="8639175" cy="3257550"/>
          </a:xfrm>
          <a:prstGeom prst="rect">
            <a:avLst/>
          </a:prstGeom>
          <a:noFill/>
          <a:ln w="9525">
            <a:noFill/>
            <a:miter lim="800000"/>
            <a:headEnd/>
            <a:tailEnd/>
          </a:ln>
        </p:spPr>
      </p:pic>
      <p:pic>
        <p:nvPicPr>
          <p:cNvPr id="15" name="Picture 17" descr="Fig4-7-ppt-4"/>
          <p:cNvPicPr>
            <a:picLocks noChangeAspect="1" noChangeArrowheads="1"/>
          </p:cNvPicPr>
          <p:nvPr/>
        </p:nvPicPr>
        <p:blipFill>
          <a:blip r:embed="rId9"/>
          <a:srcRect/>
          <a:stretch>
            <a:fillRect/>
          </a:stretch>
        </p:blipFill>
        <p:spPr bwMode="auto">
          <a:xfrm>
            <a:off x="252413" y="1085850"/>
            <a:ext cx="8639175" cy="3257550"/>
          </a:xfrm>
          <a:prstGeom prst="rect">
            <a:avLst/>
          </a:prstGeom>
          <a:noFill/>
          <a:ln w="9525">
            <a:noFill/>
            <a:miter lim="800000"/>
            <a:headEnd/>
            <a:tailEnd/>
          </a:ln>
        </p:spPr>
      </p:pic>
      <p:pic>
        <p:nvPicPr>
          <p:cNvPr id="16" name="Picture 18" descr="Fig4-7-ppt-5"/>
          <p:cNvPicPr>
            <a:picLocks noChangeAspect="1" noChangeArrowheads="1"/>
          </p:cNvPicPr>
          <p:nvPr/>
        </p:nvPicPr>
        <p:blipFill>
          <a:blip r:embed="rId10"/>
          <a:srcRect/>
          <a:stretch>
            <a:fillRect/>
          </a:stretch>
        </p:blipFill>
        <p:spPr bwMode="auto">
          <a:xfrm>
            <a:off x="252413" y="1085850"/>
            <a:ext cx="8639175" cy="3257550"/>
          </a:xfrm>
          <a:prstGeom prst="rect">
            <a:avLst/>
          </a:prstGeom>
          <a:noFill/>
          <a:ln w="9525">
            <a:noFill/>
            <a:miter lim="800000"/>
            <a:headEnd/>
            <a:tailEnd/>
          </a:ln>
        </p:spPr>
      </p:pic>
    </p:spTree>
    <p:extLst>
      <p:ext uri="{BB962C8B-B14F-4D97-AF65-F5344CB8AC3E}">
        <p14:creationId xmlns:p14="http://schemas.microsoft.com/office/powerpoint/2010/main" val="29870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Government Intervention in the Market:</a:t>
            </a:r>
            <a:br>
              <a:rPr lang="en-US" dirty="0">
                <a:solidFill>
                  <a:srgbClr val="0066B3"/>
                </a:solidFill>
              </a:rPr>
            </a:br>
            <a:r>
              <a:rPr lang="en-US" dirty="0">
                <a:solidFill>
                  <a:srgbClr val="0066B3"/>
                </a:solidFill>
              </a:rPr>
              <a:t>Price Floors and Price </a:t>
            </a:r>
            <a:r>
              <a:rPr lang="en-US" dirty="0" smtClean="0">
                <a:solidFill>
                  <a:srgbClr val="0066B3"/>
                </a:solidFill>
              </a:rPr>
              <a:t>Ceilings</a:t>
            </a:r>
            <a:endParaRPr lang="en-US" dirty="0"/>
          </a:p>
        </p:txBody>
      </p:sp>
      <p:sp>
        <p:nvSpPr>
          <p:cNvPr id="3" name="Content Placeholder 2"/>
          <p:cNvSpPr>
            <a:spLocks noGrp="1"/>
          </p:cNvSpPr>
          <p:nvPr>
            <p:ph sz="quarter" idx="10"/>
          </p:nvPr>
        </p:nvSpPr>
        <p:spPr/>
        <p:txBody>
          <a:bodyPr/>
          <a:lstStyle/>
          <a:p>
            <a:r>
              <a:rPr lang="en-US" dirty="0" smtClean="0"/>
              <a:t>4.3</a:t>
            </a:r>
            <a:endParaRPr lang="en-US" dirty="0"/>
          </a:p>
        </p:txBody>
      </p:sp>
      <p:sp>
        <p:nvSpPr>
          <p:cNvPr id="4" name="Text Placeholder 3"/>
          <p:cNvSpPr>
            <a:spLocks noGrp="1"/>
          </p:cNvSpPr>
          <p:nvPr>
            <p:ph type="body" sz="quarter" idx="11"/>
          </p:nvPr>
        </p:nvSpPr>
        <p:spPr/>
        <p:txBody>
          <a:bodyPr/>
          <a:lstStyle/>
          <a:p>
            <a:r>
              <a:rPr lang="en-US" dirty="0"/>
              <a:t>Explain the economic effect of government-imposed price floors and price ceilings.</a:t>
            </a:r>
          </a:p>
          <a:p>
            <a:endParaRPr lang="en-US" dirty="0"/>
          </a:p>
        </p:txBody>
      </p:sp>
    </p:spTree>
    <p:extLst>
      <p:ext uri="{BB962C8B-B14F-4D97-AF65-F5344CB8AC3E}">
        <p14:creationId xmlns:p14="http://schemas.microsoft.com/office/powerpoint/2010/main" val="2378616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ceilings and price floors</a:t>
            </a:r>
            <a:endParaRPr lang="en-US" dirty="0"/>
          </a:p>
        </p:txBody>
      </p:sp>
      <p:sp>
        <p:nvSpPr>
          <p:cNvPr id="5"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One option a government has for affecting a market is the imposition of a </a:t>
            </a:r>
            <a:r>
              <a:rPr lang="en-US" b="1" i="1" dirty="0"/>
              <a:t>price ceiling </a:t>
            </a:r>
            <a:r>
              <a:rPr lang="en-US" dirty="0"/>
              <a:t>or a </a:t>
            </a:r>
            <a:r>
              <a:rPr lang="en-US" b="1" i="1" dirty="0"/>
              <a:t>price floor</a:t>
            </a:r>
            <a:r>
              <a:rPr lang="en-US" dirty="0"/>
              <a:t>.</a:t>
            </a:r>
          </a:p>
          <a:p>
            <a:pPr>
              <a:spcBef>
                <a:spcPct val="10000"/>
              </a:spcBef>
              <a:spcAft>
                <a:spcPct val="10000"/>
              </a:spcAft>
            </a:pPr>
            <a:endParaRPr lang="en-US" dirty="0"/>
          </a:p>
          <a:p>
            <a:pPr>
              <a:spcBef>
                <a:spcPct val="10000"/>
              </a:spcBef>
              <a:spcAft>
                <a:spcPct val="10000"/>
              </a:spcAft>
            </a:pPr>
            <a:r>
              <a:rPr lang="en-US" dirty="0"/>
              <a:t>	</a:t>
            </a:r>
            <a:r>
              <a:rPr lang="en-US" b="1" dirty="0"/>
              <a:t>Price ceiling</a:t>
            </a:r>
            <a:r>
              <a:rPr lang="en-US" dirty="0"/>
              <a:t>: 	A legally determined maximum price that 			</a:t>
            </a:r>
            <a:r>
              <a:rPr lang="en-US" dirty="0" smtClean="0"/>
              <a:t>	sellers </a:t>
            </a:r>
            <a:r>
              <a:rPr lang="en-US" dirty="0"/>
              <a:t>can charge.</a:t>
            </a:r>
          </a:p>
          <a:p>
            <a:pPr>
              <a:spcBef>
                <a:spcPct val="10000"/>
              </a:spcBef>
              <a:spcAft>
                <a:spcPct val="10000"/>
              </a:spcAft>
            </a:pPr>
            <a:r>
              <a:rPr lang="en-US" dirty="0"/>
              <a:t>	</a:t>
            </a:r>
            <a:r>
              <a:rPr lang="en-US" b="1" dirty="0"/>
              <a:t>Price floor</a:t>
            </a:r>
            <a:r>
              <a:rPr lang="en-US" dirty="0"/>
              <a:t>: 	A legally determined minimum price that 			</a:t>
            </a:r>
            <a:r>
              <a:rPr lang="en-US" dirty="0" smtClean="0"/>
              <a:t>	sellers </a:t>
            </a:r>
            <a:r>
              <a:rPr lang="en-US" dirty="0"/>
              <a:t>may receive.</a:t>
            </a:r>
          </a:p>
          <a:p>
            <a:pPr>
              <a:spcBef>
                <a:spcPct val="10000"/>
              </a:spcBef>
              <a:spcAft>
                <a:spcPct val="10000"/>
              </a:spcAft>
            </a:pPr>
            <a:endParaRPr lang="en-US" dirty="0"/>
          </a:p>
          <a:p>
            <a:pPr>
              <a:spcBef>
                <a:spcPct val="10000"/>
              </a:spcBef>
              <a:spcAft>
                <a:spcPct val="10000"/>
              </a:spcAft>
            </a:pPr>
            <a:r>
              <a:rPr lang="en-US" dirty="0"/>
              <a:t>Price ceilings and floors in the USA are uncommon, but include:</a:t>
            </a:r>
          </a:p>
          <a:p>
            <a:pPr marL="342900" indent="-342900">
              <a:spcBef>
                <a:spcPct val="10000"/>
              </a:spcBef>
              <a:spcAft>
                <a:spcPct val="10000"/>
              </a:spcAft>
              <a:buFont typeface="Arial" pitchFamily="34" charset="0"/>
              <a:buChar char="•"/>
            </a:pPr>
            <a:r>
              <a:rPr lang="en-US" dirty="0"/>
              <a:t>Minimum wages</a:t>
            </a:r>
          </a:p>
          <a:p>
            <a:pPr marL="342900" indent="-342900">
              <a:spcBef>
                <a:spcPct val="10000"/>
              </a:spcBef>
              <a:spcAft>
                <a:spcPct val="10000"/>
              </a:spcAft>
              <a:buFont typeface="Arial" pitchFamily="34" charset="0"/>
              <a:buChar char="•"/>
            </a:pPr>
            <a:r>
              <a:rPr lang="en-US" dirty="0"/>
              <a:t>Rent controls</a:t>
            </a:r>
          </a:p>
          <a:p>
            <a:pPr marL="342900" indent="-342900">
              <a:spcBef>
                <a:spcPct val="10000"/>
              </a:spcBef>
              <a:spcAft>
                <a:spcPct val="10000"/>
              </a:spcAft>
              <a:buFont typeface="Arial" pitchFamily="34" charset="0"/>
              <a:buChar char="•"/>
            </a:pPr>
            <a:r>
              <a:rPr lang="en-US" dirty="0"/>
              <a:t>Agricultural price controls</a:t>
            </a:r>
          </a:p>
          <a:p>
            <a:endParaRPr lang="en-US" dirty="0"/>
          </a:p>
        </p:txBody>
      </p:sp>
    </p:spTree>
    <p:extLst>
      <p:ext uri="{BB962C8B-B14F-4D97-AF65-F5344CB8AC3E}">
        <p14:creationId xmlns:p14="http://schemas.microsoft.com/office/powerpoint/2010/main" val="36279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left)">
                                      <p:cBhvr>
                                        <p:cTn id="20" dur="500"/>
                                        <p:tgtEl>
                                          <p:spTgt spid="5">
                                            <p:txEl>
                                              <p:pRg st="5" end="5"/>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left)">
                                      <p:cBhvr>
                                        <p:cTn id="24" dur="500"/>
                                        <p:tgtEl>
                                          <p:spTgt spid="5">
                                            <p:txEl>
                                              <p:pRg st="6" end="6"/>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left)">
                                      <p:cBhvr>
                                        <p:cTn id="28" dur="500"/>
                                        <p:tgtEl>
                                          <p:spTgt spid="5">
                                            <p:txEl>
                                              <p:pRg st="7" end="7"/>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left)">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floors: agricultural price supports</a:t>
            </a:r>
            <a:endParaRPr lang="en-US" dirty="0"/>
          </a:p>
        </p:txBody>
      </p:sp>
      <p:sp>
        <p:nvSpPr>
          <p:cNvPr id="6" name="Text Placeholder 2"/>
          <p:cNvSpPr>
            <a:spLocks noGrp="1"/>
          </p:cNvSpPr>
          <p:nvPr>
            <p:ph type="body" sz="quarter" idx="11"/>
          </p:nvPr>
        </p:nvSpPr>
        <p:spPr>
          <a:xfrm>
            <a:off x="152400" y="838200"/>
            <a:ext cx="4343400" cy="5638800"/>
          </a:xfrm>
        </p:spPr>
        <p:txBody>
          <a:bodyPr/>
          <a:lstStyle/>
          <a:p>
            <a:r>
              <a:rPr lang="en-US" dirty="0"/>
              <a:t>The equilibrium price in the market for wheat is $3.00 per bushel; 2.0 billion bushels are traded at this price.</a:t>
            </a:r>
          </a:p>
          <a:p>
            <a:endParaRPr lang="en-US" dirty="0"/>
          </a:p>
          <a:p>
            <a:r>
              <a:rPr lang="en-US" dirty="0"/>
              <a:t>If wheat farmers convince the government to impose a price floor of $3.50 per bushel, quantity traded falls to 1.8 billion.</a:t>
            </a:r>
          </a:p>
          <a:p>
            <a:endParaRPr lang="en-US" dirty="0"/>
          </a:p>
          <a:p>
            <a:r>
              <a:rPr lang="en-US" dirty="0">
                <a:solidFill>
                  <a:srgbClr val="FF0000"/>
                </a:solidFill>
              </a:rPr>
              <a:t>Area A </a:t>
            </a:r>
            <a:r>
              <a:rPr lang="en-US" dirty="0"/>
              <a:t>is the surplus </a:t>
            </a:r>
            <a:r>
              <a:rPr lang="en-US" dirty="0">
                <a:solidFill>
                  <a:srgbClr val="FF0000"/>
                </a:solidFill>
              </a:rPr>
              <a:t>transferred from consumers to producers</a:t>
            </a:r>
            <a:r>
              <a:rPr lang="en-US" dirty="0"/>
              <a:t>.</a:t>
            </a:r>
          </a:p>
          <a:p>
            <a:endParaRPr lang="en-US" dirty="0"/>
          </a:p>
          <a:p>
            <a:r>
              <a:rPr lang="en-US" dirty="0"/>
              <a:t>Economic surplus is reduced by area B + C, the deadweight loss.</a:t>
            </a:r>
          </a:p>
          <a:p>
            <a:endParaRPr lang="en-US" dirty="0"/>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The economic effect of a price floor in the wheat market</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4.8</a:t>
            </a:r>
            <a:endParaRPr lang="en-US" dirty="0"/>
          </a:p>
        </p:txBody>
      </p:sp>
      <p:pic>
        <p:nvPicPr>
          <p:cNvPr id="9" name="Picture 19" descr="Fig4-8-ppt-6a"/>
          <p:cNvPicPr>
            <a:picLocks noChangeAspect="1" noChangeArrowheads="1"/>
          </p:cNvPicPr>
          <p:nvPr/>
        </p:nvPicPr>
        <p:blipFill>
          <a:blip r:embed="rId3"/>
          <a:srcRect/>
          <a:stretch>
            <a:fillRect/>
          </a:stretch>
        </p:blipFill>
        <p:spPr bwMode="auto">
          <a:xfrm>
            <a:off x="4162425" y="1538288"/>
            <a:ext cx="4833938" cy="3648075"/>
          </a:xfrm>
          <a:prstGeom prst="rect">
            <a:avLst/>
          </a:prstGeom>
          <a:noFill/>
          <a:ln w="9525">
            <a:noFill/>
            <a:miter lim="800000"/>
            <a:headEnd/>
            <a:tailEnd/>
          </a:ln>
        </p:spPr>
      </p:pic>
      <p:pic>
        <p:nvPicPr>
          <p:cNvPr id="10" name="Picture 20" descr="Fig4-8-ppt-7a"/>
          <p:cNvPicPr>
            <a:picLocks noChangeAspect="1" noChangeArrowheads="1"/>
          </p:cNvPicPr>
          <p:nvPr/>
        </p:nvPicPr>
        <p:blipFill>
          <a:blip r:embed="rId4"/>
          <a:srcRect/>
          <a:stretch>
            <a:fillRect/>
          </a:stretch>
        </p:blipFill>
        <p:spPr bwMode="auto">
          <a:xfrm>
            <a:off x="4162425" y="1538288"/>
            <a:ext cx="4833938" cy="3648075"/>
          </a:xfrm>
          <a:prstGeom prst="rect">
            <a:avLst/>
          </a:prstGeom>
          <a:noFill/>
          <a:ln w="9525">
            <a:noFill/>
            <a:miter lim="800000"/>
            <a:headEnd/>
            <a:tailEnd/>
          </a:ln>
        </p:spPr>
      </p:pic>
      <p:pic>
        <p:nvPicPr>
          <p:cNvPr id="11" name="Picture 12" descr="Fig4-8-ppt-7"/>
          <p:cNvPicPr>
            <a:picLocks noChangeAspect="1" noChangeArrowheads="1"/>
          </p:cNvPicPr>
          <p:nvPr/>
        </p:nvPicPr>
        <p:blipFill>
          <a:blip r:embed="rId5"/>
          <a:srcRect/>
          <a:stretch>
            <a:fillRect/>
          </a:stretch>
        </p:blipFill>
        <p:spPr bwMode="auto">
          <a:xfrm>
            <a:off x="4162425" y="1538288"/>
            <a:ext cx="4833938" cy="3648075"/>
          </a:xfrm>
          <a:prstGeom prst="rect">
            <a:avLst/>
          </a:prstGeom>
          <a:noFill/>
          <a:ln w="9525">
            <a:noFill/>
            <a:miter lim="800000"/>
            <a:headEnd/>
            <a:tailEnd/>
          </a:ln>
        </p:spPr>
      </p:pic>
      <p:pic>
        <p:nvPicPr>
          <p:cNvPr id="12" name="Picture 13" descr="Fig4-8-ppt-6"/>
          <p:cNvPicPr>
            <a:picLocks noChangeAspect="1" noChangeArrowheads="1"/>
          </p:cNvPicPr>
          <p:nvPr/>
        </p:nvPicPr>
        <p:blipFill>
          <a:blip r:embed="rId6"/>
          <a:srcRect/>
          <a:stretch>
            <a:fillRect/>
          </a:stretch>
        </p:blipFill>
        <p:spPr bwMode="auto">
          <a:xfrm>
            <a:off x="4162425" y="1538288"/>
            <a:ext cx="4833938" cy="3648075"/>
          </a:xfrm>
          <a:prstGeom prst="rect">
            <a:avLst/>
          </a:prstGeom>
          <a:noFill/>
          <a:ln w="9525">
            <a:noFill/>
            <a:miter lim="800000"/>
            <a:headEnd/>
            <a:tailEnd/>
          </a:ln>
        </p:spPr>
      </p:pic>
      <p:pic>
        <p:nvPicPr>
          <p:cNvPr id="13" name="Picture 14" descr="Fig4-8-ppt-1"/>
          <p:cNvPicPr>
            <a:picLocks noChangeAspect="1" noChangeArrowheads="1"/>
          </p:cNvPicPr>
          <p:nvPr/>
        </p:nvPicPr>
        <p:blipFill>
          <a:blip r:embed="rId7"/>
          <a:srcRect/>
          <a:stretch>
            <a:fillRect/>
          </a:stretch>
        </p:blipFill>
        <p:spPr bwMode="auto">
          <a:xfrm>
            <a:off x="4162425" y="1538288"/>
            <a:ext cx="4833938" cy="3648075"/>
          </a:xfrm>
          <a:prstGeom prst="rect">
            <a:avLst/>
          </a:prstGeom>
          <a:noFill/>
          <a:ln w="9525">
            <a:noFill/>
            <a:miter lim="800000"/>
            <a:headEnd/>
            <a:tailEnd/>
          </a:ln>
        </p:spPr>
      </p:pic>
      <p:pic>
        <p:nvPicPr>
          <p:cNvPr id="14" name="Picture 15" descr="Fig4-8-ppt-2"/>
          <p:cNvPicPr>
            <a:picLocks noChangeAspect="1" noChangeArrowheads="1"/>
          </p:cNvPicPr>
          <p:nvPr/>
        </p:nvPicPr>
        <p:blipFill>
          <a:blip r:embed="rId8"/>
          <a:srcRect/>
          <a:stretch>
            <a:fillRect/>
          </a:stretch>
        </p:blipFill>
        <p:spPr bwMode="auto">
          <a:xfrm>
            <a:off x="4162425" y="1538288"/>
            <a:ext cx="4833938" cy="3648075"/>
          </a:xfrm>
          <a:prstGeom prst="rect">
            <a:avLst/>
          </a:prstGeom>
          <a:noFill/>
          <a:ln w="9525">
            <a:noFill/>
            <a:miter lim="800000"/>
            <a:headEnd/>
            <a:tailEnd/>
          </a:ln>
        </p:spPr>
      </p:pic>
      <p:pic>
        <p:nvPicPr>
          <p:cNvPr id="15" name="Picture 16" descr="Fig4-8-ppt-3"/>
          <p:cNvPicPr>
            <a:picLocks noChangeAspect="1" noChangeArrowheads="1"/>
          </p:cNvPicPr>
          <p:nvPr/>
        </p:nvPicPr>
        <p:blipFill>
          <a:blip r:embed="rId9"/>
          <a:srcRect/>
          <a:stretch>
            <a:fillRect/>
          </a:stretch>
        </p:blipFill>
        <p:spPr bwMode="auto">
          <a:xfrm>
            <a:off x="4162425" y="1538288"/>
            <a:ext cx="4833938" cy="3648075"/>
          </a:xfrm>
          <a:prstGeom prst="rect">
            <a:avLst/>
          </a:prstGeom>
          <a:noFill/>
          <a:ln w="9525">
            <a:noFill/>
            <a:miter lim="800000"/>
            <a:headEnd/>
            <a:tailEnd/>
          </a:ln>
        </p:spPr>
      </p:pic>
      <p:pic>
        <p:nvPicPr>
          <p:cNvPr id="16" name="Picture 17" descr="Fig4-8-ppt-4"/>
          <p:cNvPicPr>
            <a:picLocks noChangeAspect="1" noChangeArrowheads="1"/>
          </p:cNvPicPr>
          <p:nvPr/>
        </p:nvPicPr>
        <p:blipFill>
          <a:blip r:embed="rId10"/>
          <a:srcRect/>
          <a:stretch>
            <a:fillRect/>
          </a:stretch>
        </p:blipFill>
        <p:spPr bwMode="auto">
          <a:xfrm>
            <a:off x="4162425" y="1538288"/>
            <a:ext cx="4833938" cy="3648075"/>
          </a:xfrm>
          <a:prstGeom prst="rect">
            <a:avLst/>
          </a:prstGeom>
          <a:noFill/>
          <a:ln w="9525">
            <a:noFill/>
            <a:miter lim="800000"/>
            <a:headEnd/>
            <a:tailEnd/>
          </a:ln>
        </p:spPr>
      </p:pic>
    </p:spTree>
    <p:extLst>
      <p:ext uri="{BB962C8B-B14F-4D97-AF65-F5344CB8AC3E}">
        <p14:creationId xmlns:p14="http://schemas.microsoft.com/office/powerpoint/2010/main" val="28425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1000"/>
                                        <p:tgtEl>
                                          <p:spTgt spid="12"/>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par>
                                <p:cTn id="36" presetID="22" presetClass="entr" presetSubtype="8"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ipe(left)">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1000"/>
                                        <p:tgtEl>
                                          <p:spTgt spid="11"/>
                                        </p:tgtEl>
                                      </p:cBhvr>
                                    </p:animEffect>
                                  </p:childTnLst>
                                </p:cTn>
                              </p:par>
                              <p:par>
                                <p:cTn id="44" presetID="22" presetClass="entr" presetSubtype="8"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par>
                                <p:cTn id="47" presetID="22" presetClass="entr" presetSubtype="8"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wipe(left)">
                                      <p:cBhvr>
                                        <p:cTn id="4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floors: it gets worse…</a:t>
            </a:r>
            <a:endParaRPr lang="en-US" dirty="0"/>
          </a:p>
        </p:txBody>
      </p:sp>
      <p:sp>
        <p:nvSpPr>
          <p:cNvPr id="6" name="Text Placeholder 2"/>
          <p:cNvSpPr>
            <a:spLocks noGrp="1"/>
          </p:cNvSpPr>
          <p:nvPr>
            <p:ph type="body" sz="quarter" idx="11"/>
          </p:nvPr>
        </p:nvSpPr>
        <p:spPr>
          <a:xfrm>
            <a:off x="152400" y="838200"/>
            <a:ext cx="4343400" cy="5638800"/>
          </a:xfrm>
        </p:spPr>
        <p:txBody>
          <a:bodyPr/>
          <a:lstStyle/>
          <a:p>
            <a:r>
              <a:rPr lang="en-US" dirty="0"/>
              <a:t>Unfortunately, the situation may be even worse.</a:t>
            </a:r>
          </a:p>
          <a:p>
            <a:endParaRPr lang="en-US" dirty="0"/>
          </a:p>
          <a:p>
            <a:r>
              <a:rPr lang="en-US" dirty="0"/>
              <a:t>If farmers do not realize they will not be able to sell all of their wheat, they will produce 2.2 billion bushels.</a:t>
            </a:r>
          </a:p>
          <a:p>
            <a:endParaRPr lang="en-US" dirty="0"/>
          </a:p>
          <a:p>
            <a:r>
              <a:rPr lang="en-US" dirty="0"/>
              <a:t>This results in a surplus, or excess supply, of 400 million bushels of wheat</a:t>
            </a:r>
            <a:r>
              <a:rPr lang="en-US" dirty="0" smtClean="0"/>
              <a:t>.</a:t>
            </a:r>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The economic effect of a price floor in the wheat market</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4.8</a:t>
            </a:r>
            <a:endParaRPr lang="en-US" dirty="0"/>
          </a:p>
        </p:txBody>
      </p:sp>
      <p:pic>
        <p:nvPicPr>
          <p:cNvPr id="9" name="Picture 19" descr="Fig4-8-ppt-6a"/>
          <p:cNvPicPr>
            <a:picLocks noChangeAspect="1" noChangeArrowheads="1"/>
          </p:cNvPicPr>
          <p:nvPr/>
        </p:nvPicPr>
        <p:blipFill>
          <a:blip r:embed="rId2"/>
          <a:srcRect/>
          <a:stretch>
            <a:fillRect/>
          </a:stretch>
        </p:blipFill>
        <p:spPr bwMode="auto">
          <a:xfrm>
            <a:off x="4162425" y="1538288"/>
            <a:ext cx="4833938" cy="3648075"/>
          </a:xfrm>
          <a:prstGeom prst="rect">
            <a:avLst/>
          </a:prstGeom>
          <a:noFill/>
          <a:ln w="9525">
            <a:noFill/>
            <a:miter lim="800000"/>
            <a:headEnd/>
            <a:tailEnd/>
          </a:ln>
        </p:spPr>
      </p:pic>
      <p:pic>
        <p:nvPicPr>
          <p:cNvPr id="10" name="Picture 20" descr="Fig4-8-ppt-7a"/>
          <p:cNvPicPr>
            <a:picLocks noChangeAspect="1" noChangeArrowheads="1"/>
          </p:cNvPicPr>
          <p:nvPr/>
        </p:nvPicPr>
        <p:blipFill>
          <a:blip r:embed="rId3"/>
          <a:srcRect/>
          <a:stretch>
            <a:fillRect/>
          </a:stretch>
        </p:blipFill>
        <p:spPr bwMode="auto">
          <a:xfrm>
            <a:off x="4162425" y="1538288"/>
            <a:ext cx="4833938" cy="3648075"/>
          </a:xfrm>
          <a:prstGeom prst="rect">
            <a:avLst/>
          </a:prstGeom>
          <a:noFill/>
          <a:ln w="9525">
            <a:noFill/>
            <a:miter lim="800000"/>
            <a:headEnd/>
            <a:tailEnd/>
          </a:ln>
        </p:spPr>
      </p:pic>
      <p:pic>
        <p:nvPicPr>
          <p:cNvPr id="11" name="Picture 12" descr="Fig4-8-ppt-7"/>
          <p:cNvPicPr>
            <a:picLocks noChangeAspect="1" noChangeArrowheads="1"/>
          </p:cNvPicPr>
          <p:nvPr/>
        </p:nvPicPr>
        <p:blipFill>
          <a:blip r:embed="rId4"/>
          <a:srcRect/>
          <a:stretch>
            <a:fillRect/>
          </a:stretch>
        </p:blipFill>
        <p:spPr bwMode="auto">
          <a:xfrm>
            <a:off x="4162425" y="1538288"/>
            <a:ext cx="4833938" cy="3648075"/>
          </a:xfrm>
          <a:prstGeom prst="rect">
            <a:avLst/>
          </a:prstGeom>
          <a:noFill/>
          <a:ln w="9525">
            <a:noFill/>
            <a:miter lim="800000"/>
            <a:headEnd/>
            <a:tailEnd/>
          </a:ln>
        </p:spPr>
      </p:pic>
      <p:pic>
        <p:nvPicPr>
          <p:cNvPr id="12" name="Picture 13" descr="Fig4-8-ppt-6"/>
          <p:cNvPicPr>
            <a:picLocks noChangeAspect="1" noChangeArrowheads="1"/>
          </p:cNvPicPr>
          <p:nvPr/>
        </p:nvPicPr>
        <p:blipFill>
          <a:blip r:embed="rId5"/>
          <a:srcRect/>
          <a:stretch>
            <a:fillRect/>
          </a:stretch>
        </p:blipFill>
        <p:spPr bwMode="auto">
          <a:xfrm>
            <a:off x="4162425" y="1538288"/>
            <a:ext cx="4833938" cy="3648075"/>
          </a:xfrm>
          <a:prstGeom prst="rect">
            <a:avLst/>
          </a:prstGeom>
          <a:noFill/>
          <a:ln w="9525">
            <a:noFill/>
            <a:miter lim="800000"/>
            <a:headEnd/>
            <a:tailEnd/>
          </a:ln>
        </p:spPr>
      </p:pic>
      <p:pic>
        <p:nvPicPr>
          <p:cNvPr id="13" name="Picture 14" descr="Fig4-8-ppt-1"/>
          <p:cNvPicPr>
            <a:picLocks noChangeAspect="1" noChangeArrowheads="1"/>
          </p:cNvPicPr>
          <p:nvPr/>
        </p:nvPicPr>
        <p:blipFill>
          <a:blip r:embed="rId6"/>
          <a:srcRect/>
          <a:stretch>
            <a:fillRect/>
          </a:stretch>
        </p:blipFill>
        <p:spPr bwMode="auto">
          <a:xfrm>
            <a:off x="4162425" y="1538288"/>
            <a:ext cx="4833938" cy="3648075"/>
          </a:xfrm>
          <a:prstGeom prst="rect">
            <a:avLst/>
          </a:prstGeom>
          <a:noFill/>
          <a:ln w="9525">
            <a:noFill/>
            <a:miter lim="800000"/>
            <a:headEnd/>
            <a:tailEnd/>
          </a:ln>
        </p:spPr>
      </p:pic>
      <p:pic>
        <p:nvPicPr>
          <p:cNvPr id="14" name="Picture 15" descr="Fig4-8-ppt-2"/>
          <p:cNvPicPr>
            <a:picLocks noChangeAspect="1" noChangeArrowheads="1"/>
          </p:cNvPicPr>
          <p:nvPr/>
        </p:nvPicPr>
        <p:blipFill>
          <a:blip r:embed="rId7"/>
          <a:srcRect/>
          <a:stretch>
            <a:fillRect/>
          </a:stretch>
        </p:blipFill>
        <p:spPr bwMode="auto">
          <a:xfrm>
            <a:off x="4162425" y="1538288"/>
            <a:ext cx="4833938" cy="3648075"/>
          </a:xfrm>
          <a:prstGeom prst="rect">
            <a:avLst/>
          </a:prstGeom>
          <a:noFill/>
          <a:ln w="9525">
            <a:noFill/>
            <a:miter lim="800000"/>
            <a:headEnd/>
            <a:tailEnd/>
          </a:ln>
        </p:spPr>
      </p:pic>
      <p:pic>
        <p:nvPicPr>
          <p:cNvPr id="15" name="Picture 16" descr="Fig4-8-ppt-3"/>
          <p:cNvPicPr>
            <a:picLocks noChangeAspect="1" noChangeArrowheads="1"/>
          </p:cNvPicPr>
          <p:nvPr/>
        </p:nvPicPr>
        <p:blipFill>
          <a:blip r:embed="rId8"/>
          <a:srcRect/>
          <a:stretch>
            <a:fillRect/>
          </a:stretch>
        </p:blipFill>
        <p:spPr bwMode="auto">
          <a:xfrm>
            <a:off x="4162425" y="1538288"/>
            <a:ext cx="4833938" cy="3648075"/>
          </a:xfrm>
          <a:prstGeom prst="rect">
            <a:avLst/>
          </a:prstGeom>
          <a:noFill/>
          <a:ln w="9525">
            <a:noFill/>
            <a:miter lim="800000"/>
            <a:headEnd/>
            <a:tailEnd/>
          </a:ln>
        </p:spPr>
      </p:pic>
      <p:pic>
        <p:nvPicPr>
          <p:cNvPr id="16" name="Picture 17" descr="Fig4-8-ppt-4"/>
          <p:cNvPicPr>
            <a:picLocks noChangeAspect="1" noChangeArrowheads="1"/>
          </p:cNvPicPr>
          <p:nvPr/>
        </p:nvPicPr>
        <p:blipFill>
          <a:blip r:embed="rId9"/>
          <a:srcRect/>
          <a:stretch>
            <a:fillRect/>
          </a:stretch>
        </p:blipFill>
        <p:spPr bwMode="auto">
          <a:xfrm>
            <a:off x="4162425" y="1538288"/>
            <a:ext cx="4833938" cy="3648075"/>
          </a:xfrm>
          <a:prstGeom prst="rect">
            <a:avLst/>
          </a:prstGeom>
          <a:noFill/>
          <a:ln w="9525">
            <a:noFill/>
            <a:miter lim="800000"/>
            <a:headEnd/>
            <a:tailEnd/>
          </a:ln>
        </p:spPr>
      </p:pic>
      <p:pic>
        <p:nvPicPr>
          <p:cNvPr id="17" name="Picture 18" descr="Fig4-8-ppt-5"/>
          <p:cNvPicPr>
            <a:picLocks noChangeAspect="1" noChangeArrowheads="1"/>
          </p:cNvPicPr>
          <p:nvPr/>
        </p:nvPicPr>
        <p:blipFill>
          <a:blip r:embed="rId10"/>
          <a:srcRect/>
          <a:stretch>
            <a:fillRect/>
          </a:stretch>
        </p:blipFill>
        <p:spPr bwMode="auto">
          <a:xfrm>
            <a:off x="4162425" y="1538288"/>
            <a:ext cx="4833938" cy="3648075"/>
          </a:xfrm>
          <a:prstGeom prst="rect">
            <a:avLst/>
          </a:prstGeom>
          <a:noFill/>
          <a:ln w="9525">
            <a:noFill/>
            <a:miter lim="800000"/>
            <a:headEnd/>
            <a:tailEnd/>
          </a:ln>
        </p:spPr>
      </p:pic>
    </p:spTree>
    <p:extLst>
      <p:ext uri="{BB962C8B-B14F-4D97-AF65-F5344CB8AC3E}">
        <p14:creationId xmlns:p14="http://schemas.microsoft.com/office/powerpoint/2010/main" val="37892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left)">
                                      <p:cBhvr>
                                        <p:cTn id="16" dur="500"/>
                                        <p:tgtEl>
                                          <p:spTgt spid="6">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floors in labor markets</a:t>
            </a:r>
            <a:endParaRPr lang="en-US" dirty="0"/>
          </a:p>
        </p:txBody>
      </p:sp>
      <p:sp>
        <p:nvSpPr>
          <p:cNvPr id="4" name="Text Placeholder 2"/>
          <p:cNvSpPr>
            <a:spLocks noGrp="1"/>
          </p:cNvSpPr>
          <p:nvPr>
            <p:ph type="body" sz="quarter" idx="11"/>
          </p:nvPr>
        </p:nvSpPr>
        <p:spPr>
          <a:xfrm>
            <a:off x="152400" y="838200"/>
            <a:ext cx="3581400" cy="5638800"/>
          </a:xfrm>
        </p:spPr>
        <p:txBody>
          <a:bodyPr/>
          <a:lstStyle/>
          <a:p>
            <a:r>
              <a:rPr lang="en-US" dirty="0"/>
              <a:t>Supporters of the minimum wage see it as a way of raising the incomes of low-skilled workers.</a:t>
            </a:r>
          </a:p>
          <a:p>
            <a:endParaRPr lang="en-US" dirty="0"/>
          </a:p>
          <a:p>
            <a:r>
              <a:rPr lang="en-US" dirty="0" smtClean="0"/>
              <a:t>Opponents </a:t>
            </a:r>
            <a:r>
              <a:rPr lang="en-US" dirty="0"/>
              <a:t>argue that it results in fewer jobs and imposes large costs on small businesses</a:t>
            </a:r>
            <a:r>
              <a:rPr lang="en-US" dirty="0" smtClean="0"/>
              <a:t>.</a:t>
            </a:r>
          </a:p>
          <a:p>
            <a:endParaRPr lang="en-US" dirty="0"/>
          </a:p>
          <a:p>
            <a:r>
              <a:rPr lang="en-US" dirty="0"/>
              <a:t>Assuming the minimum wage does decrease employment, it must result in a deadweight loss for society</a:t>
            </a:r>
            <a:r>
              <a:rPr lang="en-US" dirty="0" smtClean="0"/>
              <a:t>.</a:t>
            </a:r>
            <a:endParaRPr lang="en-US" dirty="0"/>
          </a:p>
        </p:txBody>
      </p:sp>
      <p:pic>
        <p:nvPicPr>
          <p:cNvPr id="5" name="Picture 21" descr="UNF4-2-ppt-2"/>
          <p:cNvPicPr>
            <a:picLocks noChangeAspect="1" noChangeArrowheads="1"/>
          </p:cNvPicPr>
          <p:nvPr/>
        </p:nvPicPr>
        <p:blipFill>
          <a:blip r:embed="rId2"/>
          <a:srcRect/>
          <a:stretch>
            <a:fillRect/>
          </a:stretch>
        </p:blipFill>
        <p:spPr bwMode="auto">
          <a:xfrm>
            <a:off x="3390900" y="914400"/>
            <a:ext cx="5524500" cy="4171950"/>
          </a:xfrm>
          <a:prstGeom prst="rect">
            <a:avLst/>
          </a:prstGeom>
          <a:noFill/>
          <a:ln w="9525">
            <a:noFill/>
            <a:miter lim="800000"/>
            <a:headEnd/>
            <a:tailEnd/>
          </a:ln>
        </p:spPr>
      </p:pic>
      <p:pic>
        <p:nvPicPr>
          <p:cNvPr id="6" name="Picture 22" descr="UNF4-2-ppt-3"/>
          <p:cNvPicPr>
            <a:picLocks noChangeAspect="1" noChangeArrowheads="1"/>
          </p:cNvPicPr>
          <p:nvPr/>
        </p:nvPicPr>
        <p:blipFill>
          <a:blip r:embed="rId3"/>
          <a:srcRect/>
          <a:stretch>
            <a:fillRect/>
          </a:stretch>
        </p:blipFill>
        <p:spPr bwMode="auto">
          <a:xfrm>
            <a:off x="3390900" y="914400"/>
            <a:ext cx="5524500" cy="4171950"/>
          </a:xfrm>
          <a:prstGeom prst="rect">
            <a:avLst/>
          </a:prstGeom>
          <a:noFill/>
          <a:ln w="9525">
            <a:noFill/>
            <a:miter lim="800000"/>
            <a:headEnd/>
            <a:tailEnd/>
          </a:ln>
        </p:spPr>
      </p:pic>
      <p:pic>
        <p:nvPicPr>
          <p:cNvPr id="7" name="Picture 23" descr="UNF4-2-ppt-4"/>
          <p:cNvPicPr>
            <a:picLocks noChangeAspect="1" noChangeArrowheads="1"/>
          </p:cNvPicPr>
          <p:nvPr/>
        </p:nvPicPr>
        <p:blipFill>
          <a:blip r:embed="rId4"/>
          <a:srcRect/>
          <a:stretch>
            <a:fillRect/>
          </a:stretch>
        </p:blipFill>
        <p:spPr bwMode="auto">
          <a:xfrm>
            <a:off x="3390900" y="914400"/>
            <a:ext cx="5524500" cy="4171950"/>
          </a:xfrm>
          <a:prstGeom prst="rect">
            <a:avLst/>
          </a:prstGeom>
          <a:noFill/>
          <a:ln w="9525">
            <a:noFill/>
            <a:miter lim="800000"/>
            <a:headEnd/>
            <a:tailEnd/>
          </a:ln>
        </p:spPr>
      </p:pic>
      <p:pic>
        <p:nvPicPr>
          <p:cNvPr id="8" name="Picture 24" descr="UNF4-2-ppt-5"/>
          <p:cNvPicPr>
            <a:picLocks noChangeAspect="1" noChangeArrowheads="1"/>
          </p:cNvPicPr>
          <p:nvPr/>
        </p:nvPicPr>
        <p:blipFill>
          <a:blip r:embed="rId5"/>
          <a:srcRect/>
          <a:stretch>
            <a:fillRect/>
          </a:stretch>
        </p:blipFill>
        <p:spPr bwMode="auto">
          <a:xfrm>
            <a:off x="3390900" y="914400"/>
            <a:ext cx="5524500" cy="4171950"/>
          </a:xfrm>
          <a:prstGeom prst="rect">
            <a:avLst/>
          </a:prstGeom>
          <a:noFill/>
          <a:ln w="9525">
            <a:noFill/>
            <a:miter lim="800000"/>
            <a:headEnd/>
            <a:tailEnd/>
          </a:ln>
        </p:spPr>
      </p:pic>
      <p:pic>
        <p:nvPicPr>
          <p:cNvPr id="9" name="Picture 25" descr="UNF4-2-ppt-6"/>
          <p:cNvPicPr>
            <a:picLocks noChangeAspect="1" noChangeArrowheads="1"/>
          </p:cNvPicPr>
          <p:nvPr/>
        </p:nvPicPr>
        <p:blipFill>
          <a:blip r:embed="rId6"/>
          <a:srcRect/>
          <a:stretch>
            <a:fillRect/>
          </a:stretch>
        </p:blipFill>
        <p:spPr bwMode="auto">
          <a:xfrm>
            <a:off x="3390900" y="914400"/>
            <a:ext cx="5524500" cy="4171950"/>
          </a:xfrm>
          <a:prstGeom prst="rect">
            <a:avLst/>
          </a:prstGeom>
          <a:noFill/>
          <a:ln w="9525">
            <a:noFill/>
            <a:miter lim="800000"/>
            <a:headEnd/>
            <a:tailEnd/>
          </a:ln>
        </p:spPr>
      </p:pic>
      <p:pic>
        <p:nvPicPr>
          <p:cNvPr id="10" name="Picture 26" descr="UNF4-2-ppt-7"/>
          <p:cNvPicPr>
            <a:picLocks noChangeAspect="1" noChangeArrowheads="1"/>
          </p:cNvPicPr>
          <p:nvPr/>
        </p:nvPicPr>
        <p:blipFill>
          <a:blip r:embed="rId7"/>
          <a:srcRect/>
          <a:stretch>
            <a:fillRect/>
          </a:stretch>
        </p:blipFill>
        <p:spPr bwMode="auto">
          <a:xfrm>
            <a:off x="3390900" y="914400"/>
            <a:ext cx="5524500" cy="4171950"/>
          </a:xfrm>
          <a:prstGeom prst="rect">
            <a:avLst/>
          </a:prstGeom>
          <a:noFill/>
          <a:ln w="9525">
            <a:noFill/>
            <a:miter lim="800000"/>
            <a:headEnd/>
            <a:tailEnd/>
          </a:ln>
        </p:spPr>
      </p:pic>
      <p:pic>
        <p:nvPicPr>
          <p:cNvPr id="11" name="Picture 10" descr="MTCppt1.gif"/>
          <p:cNvPicPr>
            <a:picLocks noChangeAspect="1"/>
          </p:cNvPicPr>
          <p:nvPr/>
        </p:nvPicPr>
        <p:blipFill>
          <a:blip r:embed="rId8"/>
          <a:srcRect/>
          <a:stretch>
            <a:fillRect/>
          </a:stretch>
        </p:blipFill>
        <p:spPr bwMode="auto">
          <a:xfrm>
            <a:off x="3390900" y="914400"/>
            <a:ext cx="5524500" cy="4171950"/>
          </a:xfrm>
          <a:prstGeom prst="rect">
            <a:avLst/>
          </a:prstGeom>
          <a:noFill/>
          <a:ln w="9525">
            <a:noFill/>
            <a:miter lim="800000"/>
            <a:headEnd/>
            <a:tailEnd/>
          </a:ln>
        </p:spPr>
      </p:pic>
    </p:spTree>
    <p:extLst>
      <p:ext uri="{BB962C8B-B14F-4D97-AF65-F5344CB8AC3E}">
        <p14:creationId xmlns:p14="http://schemas.microsoft.com/office/powerpoint/2010/main" val="125251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1000"/>
                                        <p:tgtEl>
                                          <p:spTgt spid="9"/>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par>
                                <p:cTn id="42" presetID="22" presetClass="entr" presetSubtype="8" fill="hold"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wipe(left)">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ceilings: rent controls</a:t>
            </a:r>
            <a:endParaRPr lang="en-US" dirty="0"/>
          </a:p>
        </p:txBody>
      </p:sp>
      <p:sp>
        <p:nvSpPr>
          <p:cNvPr id="6" name="Text Placeholder 2"/>
          <p:cNvSpPr>
            <a:spLocks noGrp="1"/>
          </p:cNvSpPr>
          <p:nvPr>
            <p:ph type="body" sz="quarter" idx="11"/>
          </p:nvPr>
        </p:nvSpPr>
        <p:spPr>
          <a:xfrm>
            <a:off x="228600" y="838200"/>
            <a:ext cx="4191000" cy="5638800"/>
          </a:xfrm>
        </p:spPr>
        <p:txBody>
          <a:bodyPr/>
          <a:lstStyle/>
          <a:p>
            <a:r>
              <a:rPr lang="en-US" dirty="0"/>
              <a:t>Without rent control, the equilibrium rent is $1,500 per month.</a:t>
            </a:r>
          </a:p>
          <a:p>
            <a:r>
              <a:rPr lang="en-US" dirty="0"/>
              <a:t>At that price, 2,000,000 apartments would be rented. </a:t>
            </a:r>
          </a:p>
          <a:p>
            <a:endParaRPr lang="en-US" dirty="0"/>
          </a:p>
          <a:p>
            <a:r>
              <a:rPr lang="en-US" dirty="0"/>
              <a:t>If the government imposes a rent ceiling of $1,000, the quantity of apartments supplied falls to 1,900,000, </a:t>
            </a:r>
          </a:p>
          <a:p>
            <a:r>
              <a:rPr lang="en-US" dirty="0"/>
              <a:t>and the quantity of apartments </a:t>
            </a:r>
            <a:br>
              <a:rPr lang="en-US" dirty="0"/>
            </a:br>
            <a:r>
              <a:rPr lang="en-US" dirty="0"/>
              <a:t>demanded increases to 2,100,000, </a:t>
            </a:r>
          </a:p>
          <a:p>
            <a:r>
              <a:rPr lang="en-US" dirty="0"/>
              <a:t>resulting in a shortage of 200,000 apartments.</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The economic effect of a rent ceiling</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4.9</a:t>
            </a:r>
            <a:endParaRPr lang="en-US" dirty="0"/>
          </a:p>
        </p:txBody>
      </p:sp>
      <p:pic>
        <p:nvPicPr>
          <p:cNvPr id="9" name="Picture 18" descr="Fig4-9-ppt-1"/>
          <p:cNvPicPr>
            <a:picLocks noChangeAspect="1" noChangeArrowheads="1"/>
          </p:cNvPicPr>
          <p:nvPr/>
        </p:nvPicPr>
        <p:blipFill>
          <a:blip r:embed="rId3"/>
          <a:srcRect/>
          <a:stretch>
            <a:fillRect/>
          </a:stretch>
        </p:blipFill>
        <p:spPr bwMode="auto">
          <a:xfrm>
            <a:off x="4076700" y="1319213"/>
            <a:ext cx="4672013" cy="3248025"/>
          </a:xfrm>
          <a:prstGeom prst="rect">
            <a:avLst/>
          </a:prstGeom>
          <a:noFill/>
          <a:ln w="9525">
            <a:noFill/>
            <a:miter lim="800000"/>
            <a:headEnd/>
            <a:tailEnd/>
          </a:ln>
        </p:spPr>
      </p:pic>
      <p:pic>
        <p:nvPicPr>
          <p:cNvPr id="10" name="Picture 19" descr="Fig4-9-ppt-2"/>
          <p:cNvPicPr>
            <a:picLocks noChangeAspect="1" noChangeArrowheads="1"/>
          </p:cNvPicPr>
          <p:nvPr/>
        </p:nvPicPr>
        <p:blipFill>
          <a:blip r:embed="rId4"/>
          <a:srcRect/>
          <a:stretch>
            <a:fillRect/>
          </a:stretch>
        </p:blipFill>
        <p:spPr bwMode="auto">
          <a:xfrm>
            <a:off x="4076700" y="1319213"/>
            <a:ext cx="4672013" cy="3248025"/>
          </a:xfrm>
          <a:prstGeom prst="rect">
            <a:avLst/>
          </a:prstGeom>
          <a:noFill/>
          <a:ln w="9525">
            <a:noFill/>
            <a:miter lim="800000"/>
            <a:headEnd/>
            <a:tailEnd/>
          </a:ln>
        </p:spPr>
      </p:pic>
      <p:pic>
        <p:nvPicPr>
          <p:cNvPr id="11" name="Picture 20" descr="Fig4-9-ppt-3"/>
          <p:cNvPicPr>
            <a:picLocks noChangeAspect="1" noChangeArrowheads="1"/>
          </p:cNvPicPr>
          <p:nvPr/>
        </p:nvPicPr>
        <p:blipFill>
          <a:blip r:embed="rId5"/>
          <a:srcRect/>
          <a:stretch>
            <a:fillRect/>
          </a:stretch>
        </p:blipFill>
        <p:spPr bwMode="auto">
          <a:xfrm>
            <a:off x="4076700" y="1319213"/>
            <a:ext cx="4672013" cy="3248025"/>
          </a:xfrm>
          <a:prstGeom prst="rect">
            <a:avLst/>
          </a:prstGeom>
          <a:noFill/>
          <a:ln w="9525">
            <a:noFill/>
            <a:miter lim="800000"/>
            <a:headEnd/>
            <a:tailEnd/>
          </a:ln>
        </p:spPr>
      </p:pic>
      <p:pic>
        <p:nvPicPr>
          <p:cNvPr id="12" name="Picture 22" descr="Fig4-9-ppt-5"/>
          <p:cNvPicPr>
            <a:picLocks noChangeAspect="1" noChangeArrowheads="1"/>
          </p:cNvPicPr>
          <p:nvPr/>
        </p:nvPicPr>
        <p:blipFill>
          <a:blip r:embed="rId6"/>
          <a:srcRect/>
          <a:stretch>
            <a:fillRect/>
          </a:stretch>
        </p:blipFill>
        <p:spPr bwMode="auto">
          <a:xfrm>
            <a:off x="4076700" y="1319213"/>
            <a:ext cx="4672013" cy="3248025"/>
          </a:xfrm>
          <a:prstGeom prst="rect">
            <a:avLst/>
          </a:prstGeom>
          <a:noFill/>
          <a:ln w="9525">
            <a:noFill/>
            <a:miter lim="800000"/>
            <a:headEnd/>
            <a:tailEnd/>
          </a:ln>
        </p:spPr>
      </p:pic>
      <p:pic>
        <p:nvPicPr>
          <p:cNvPr id="13" name="Picture 21" descr="Fig4-9-ppt-4"/>
          <p:cNvPicPr>
            <a:picLocks noChangeAspect="1" noChangeArrowheads="1"/>
          </p:cNvPicPr>
          <p:nvPr/>
        </p:nvPicPr>
        <p:blipFill>
          <a:blip r:embed="rId7"/>
          <a:srcRect/>
          <a:stretch>
            <a:fillRect/>
          </a:stretch>
        </p:blipFill>
        <p:spPr bwMode="auto">
          <a:xfrm>
            <a:off x="4076700" y="1319213"/>
            <a:ext cx="4672013" cy="3248025"/>
          </a:xfrm>
          <a:prstGeom prst="rect">
            <a:avLst/>
          </a:prstGeom>
          <a:noFill/>
          <a:ln w="9525">
            <a:noFill/>
            <a:miter lim="800000"/>
            <a:headEnd/>
            <a:tailEnd/>
          </a:ln>
        </p:spPr>
      </p:pic>
      <p:pic>
        <p:nvPicPr>
          <p:cNvPr id="14" name="Picture 23" descr="Fig4-9-ppt-6"/>
          <p:cNvPicPr>
            <a:picLocks noChangeAspect="1" noChangeArrowheads="1"/>
          </p:cNvPicPr>
          <p:nvPr/>
        </p:nvPicPr>
        <p:blipFill>
          <a:blip r:embed="rId8"/>
          <a:srcRect/>
          <a:stretch>
            <a:fillRect/>
          </a:stretch>
        </p:blipFill>
        <p:spPr bwMode="auto">
          <a:xfrm>
            <a:off x="4076700" y="1319213"/>
            <a:ext cx="4672013" cy="3248025"/>
          </a:xfrm>
          <a:prstGeom prst="rect">
            <a:avLst/>
          </a:prstGeom>
          <a:noFill/>
          <a:ln w="9525">
            <a:noFill/>
            <a:miter lim="800000"/>
            <a:headEnd/>
            <a:tailEnd/>
          </a:ln>
        </p:spPr>
      </p:pic>
      <p:pic>
        <p:nvPicPr>
          <p:cNvPr id="15" name="Picture 24" descr="Fig4-9-ppt-7"/>
          <p:cNvPicPr>
            <a:picLocks noChangeAspect="1" noChangeArrowheads="1"/>
          </p:cNvPicPr>
          <p:nvPr/>
        </p:nvPicPr>
        <p:blipFill>
          <a:blip r:embed="rId9"/>
          <a:srcRect/>
          <a:stretch>
            <a:fillRect/>
          </a:stretch>
        </p:blipFill>
        <p:spPr bwMode="auto">
          <a:xfrm>
            <a:off x="4076700" y="1319213"/>
            <a:ext cx="4672013" cy="3248025"/>
          </a:xfrm>
          <a:prstGeom prst="rect">
            <a:avLst/>
          </a:prstGeom>
          <a:noFill/>
          <a:ln w="9525">
            <a:noFill/>
            <a:miter lim="800000"/>
            <a:headEnd/>
            <a:tailEnd/>
          </a:ln>
        </p:spPr>
      </p:pic>
    </p:spTree>
    <p:extLst>
      <p:ext uri="{BB962C8B-B14F-4D97-AF65-F5344CB8AC3E}">
        <p14:creationId xmlns:p14="http://schemas.microsoft.com/office/powerpoint/2010/main" val="25554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600"/>
                                        <p:tgtEl>
                                          <p:spTgt spid="6">
                                            <p:txEl>
                                              <p:pRg st="0" end="0"/>
                                            </p:txEl>
                                          </p:spTgt>
                                        </p:tgtEl>
                                      </p:cBhvr>
                                    </p:animEffect>
                                  </p:childTnLst>
                                </p:cTn>
                              </p:par>
                            </p:childTnLst>
                          </p:cTn>
                        </p:par>
                        <p:par>
                          <p:cTn id="20" fill="hold">
                            <p:stCondLst>
                              <p:cond delay="3100"/>
                            </p:stCondLst>
                            <p:childTnLst>
                              <p:par>
                                <p:cTn id="21" presetID="22" presetClass="entr" presetSubtype="8"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left)">
                                      <p:cBhvr>
                                        <p:cTn id="28" dur="500"/>
                                        <p:tgtEl>
                                          <p:spTgt spid="6">
                                            <p:txEl>
                                              <p:pRg st="3" end="3"/>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1000"/>
                                        <p:tgtEl>
                                          <p:spTgt spid="12"/>
                                        </p:tgtEl>
                                      </p:cBhvr>
                                    </p:animEffect>
                                  </p:childTnLst>
                                </p:cTn>
                              </p:par>
                              <p:par>
                                <p:cTn id="42" presetID="22" presetClass="entr" presetSubtype="8"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1000"/>
                                        <p:tgtEl>
                                          <p:spTgt spid="15"/>
                                        </p:tgtEl>
                                      </p:cBhvr>
                                    </p:animEffect>
                                  </p:childTnLst>
                                </p:cTn>
                              </p:par>
                              <p:par>
                                <p:cTn id="49" presetID="22" presetClass="entr" presetSubtype="8"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wipe(left)">
                                      <p:cBhvr>
                                        <p:cTn id="5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government control apartment rents?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pPr>
            <a:r>
              <a:rPr lang="en-US" dirty="0"/>
              <a:t>Rent control puts a legal limit on the rent that landlords can charge for an apartment.</a:t>
            </a:r>
          </a:p>
          <a:p>
            <a:pPr>
              <a:spcBef>
                <a:spcPct val="20000"/>
              </a:spcBef>
            </a:pPr>
            <a:endParaRPr lang="en-US" dirty="0"/>
          </a:p>
          <a:p>
            <a:pPr>
              <a:spcBef>
                <a:spcPct val="20000"/>
              </a:spcBef>
            </a:pPr>
            <a:r>
              <a:rPr lang="en-US" dirty="0"/>
              <a:t>Since rent-controlled rents are usually far below market rents, it seems clear that this doesn’t make landlords better off.</a:t>
            </a:r>
          </a:p>
          <a:p>
            <a:pPr>
              <a:spcBef>
                <a:spcPct val="20000"/>
              </a:spcBef>
            </a:pPr>
            <a:endParaRPr lang="en-US" dirty="0"/>
          </a:p>
          <a:p>
            <a:pPr>
              <a:spcBef>
                <a:spcPct val="20000"/>
              </a:spcBef>
            </a:pPr>
            <a:r>
              <a:rPr lang="en-US" dirty="0"/>
              <a:t>Does it make tenants better off</a:t>
            </a:r>
            <a:r>
              <a:rPr lang="en-US" dirty="0" smtClean="0"/>
              <a:t>?</a:t>
            </a:r>
          </a:p>
          <a:p>
            <a:pPr>
              <a:spcBef>
                <a:spcPct val="20000"/>
              </a:spcBef>
            </a:pPr>
            <a:endParaRPr lang="en-US" dirty="0"/>
          </a:p>
          <a:p>
            <a:pPr>
              <a:spcBef>
                <a:spcPct val="20000"/>
              </a:spcBef>
            </a:pPr>
            <a:r>
              <a:rPr lang="en-US" dirty="0" smtClean="0"/>
              <a:t>Would you prefer to look for an apartment in a city with or without rent control?</a:t>
            </a:r>
            <a:endParaRPr lang="en-US" dirty="0"/>
          </a:p>
          <a:p>
            <a:pPr>
              <a:spcBef>
                <a:spcPct val="20000"/>
              </a:spcBef>
            </a:pPr>
            <a:endParaRPr lang="en-US" dirty="0"/>
          </a:p>
          <a:p>
            <a:pPr>
              <a:spcBef>
                <a:spcPct val="20000"/>
              </a:spcBef>
            </a:pPr>
            <a:r>
              <a:rPr lang="en-US" dirty="0" smtClean="0"/>
              <a:t>We cam tell by looking at the </a:t>
            </a:r>
            <a:r>
              <a:rPr lang="en-US" dirty="0" smtClean="0">
                <a:solidFill>
                  <a:srgbClr val="FF0000"/>
                </a:solidFill>
              </a:rPr>
              <a:t>surplus</a:t>
            </a:r>
            <a:r>
              <a:rPr lang="en-US" dirty="0" smtClean="0"/>
              <a:t> from exchanging housing for rent. The exchange of housing for rent must result in surplus. Otherwise, people would not exchange.</a:t>
            </a:r>
            <a:endParaRPr lang="en-US" dirty="0"/>
          </a:p>
          <a:p>
            <a:pPr>
              <a:spcBef>
                <a:spcPct val="20000"/>
              </a:spcBef>
            </a:pPr>
            <a:endParaRPr lang="en-US" dirty="0"/>
          </a:p>
          <a:p>
            <a:pPr>
              <a:spcBef>
                <a:spcPct val="20000"/>
              </a:spcBef>
            </a:pPr>
            <a:endParaRPr lang="en-US" dirty="0"/>
          </a:p>
          <a:p>
            <a:pPr lvl="1"/>
            <a:endParaRPr lang="en-US" sz="2200" dirty="0"/>
          </a:p>
          <a:p>
            <a:endParaRPr lang="en-US" dirty="0"/>
          </a:p>
        </p:txBody>
      </p:sp>
    </p:spTree>
    <p:extLst>
      <p:ext uri="{BB962C8B-B14F-4D97-AF65-F5344CB8AC3E}">
        <p14:creationId xmlns:p14="http://schemas.microsoft.com/office/powerpoint/2010/main" val="22444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500"/>
                                        <p:tgtEl>
                                          <p:spTgt spid="4">
                                            <p:txEl>
                                              <p:pRg st="6" end="6"/>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wipe(left)">
                                      <p:cBhvr>
                                        <p:cTn id="2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ceilings: the effect of rent controls</a:t>
            </a:r>
            <a:endParaRPr lang="en-US" dirty="0"/>
          </a:p>
        </p:txBody>
      </p:sp>
      <p:sp>
        <p:nvSpPr>
          <p:cNvPr id="6" name="Text Placeholder 2"/>
          <p:cNvSpPr>
            <a:spLocks noGrp="1"/>
          </p:cNvSpPr>
          <p:nvPr>
            <p:ph type="body" sz="quarter" idx="11"/>
          </p:nvPr>
        </p:nvSpPr>
        <p:spPr>
          <a:xfrm>
            <a:off x="228600" y="838200"/>
            <a:ext cx="4191000" cy="5638800"/>
          </a:xfrm>
        </p:spPr>
        <p:txBody>
          <a:bodyPr/>
          <a:lstStyle/>
          <a:p>
            <a:r>
              <a:rPr lang="en-US" dirty="0">
                <a:solidFill>
                  <a:srgbClr val="FF0000"/>
                </a:solidFill>
              </a:rPr>
              <a:t>Producer surplus </a:t>
            </a:r>
            <a:r>
              <a:rPr lang="en-US" dirty="0"/>
              <a:t>equal to the area of the blue rectangle </a:t>
            </a:r>
            <a:r>
              <a:rPr lang="en-US" i="1" dirty="0"/>
              <a:t>A</a:t>
            </a:r>
            <a:r>
              <a:rPr lang="en-US" dirty="0"/>
              <a:t> is </a:t>
            </a:r>
            <a:r>
              <a:rPr lang="en-US" dirty="0">
                <a:solidFill>
                  <a:srgbClr val="FF0000"/>
                </a:solidFill>
              </a:rPr>
              <a:t>transferred from landlords to renters</a:t>
            </a:r>
            <a:r>
              <a:rPr lang="en-US" dirty="0"/>
              <a:t>.</a:t>
            </a:r>
          </a:p>
          <a:p>
            <a:endParaRPr lang="en-US" dirty="0"/>
          </a:p>
          <a:p>
            <a:r>
              <a:rPr lang="en-US" dirty="0"/>
              <a:t>There is a deadweight loss equal to the areas of yellow triangles </a:t>
            </a:r>
            <a:r>
              <a:rPr lang="en-US" i="1" dirty="0"/>
              <a:t>B</a:t>
            </a:r>
            <a:r>
              <a:rPr lang="en-US" dirty="0"/>
              <a:t> and </a:t>
            </a:r>
            <a:r>
              <a:rPr lang="en-US" i="1" dirty="0"/>
              <a:t>C</a:t>
            </a:r>
            <a:r>
              <a:rPr lang="en-US" dirty="0"/>
              <a:t>.</a:t>
            </a:r>
          </a:p>
          <a:p>
            <a:endParaRPr lang="en-US" dirty="0"/>
          </a:p>
          <a:p>
            <a:r>
              <a:rPr lang="en-US" dirty="0"/>
              <a:t>This deadweight loss corresponds to the surplus that would have been derived from apartments that are no longer rented.</a:t>
            </a:r>
          </a:p>
          <a:p>
            <a:endParaRPr lang="en-US" sz="1600"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The economic effect of a rent ceiling</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4.9</a:t>
            </a:r>
            <a:endParaRPr lang="en-US" dirty="0"/>
          </a:p>
        </p:txBody>
      </p:sp>
      <p:pic>
        <p:nvPicPr>
          <p:cNvPr id="9" name="Picture 16" descr="Fig4-9-ppt-10"/>
          <p:cNvPicPr>
            <a:picLocks noChangeAspect="1" noChangeArrowheads="1"/>
          </p:cNvPicPr>
          <p:nvPr/>
        </p:nvPicPr>
        <p:blipFill>
          <a:blip r:embed="rId2"/>
          <a:srcRect/>
          <a:stretch>
            <a:fillRect/>
          </a:stretch>
        </p:blipFill>
        <p:spPr bwMode="auto">
          <a:xfrm>
            <a:off x="4076700" y="1319213"/>
            <a:ext cx="4672013" cy="3248025"/>
          </a:xfrm>
          <a:prstGeom prst="rect">
            <a:avLst/>
          </a:prstGeom>
          <a:noFill/>
          <a:ln w="9525">
            <a:noFill/>
            <a:miter lim="800000"/>
            <a:headEnd/>
            <a:tailEnd/>
          </a:ln>
        </p:spPr>
      </p:pic>
      <p:pic>
        <p:nvPicPr>
          <p:cNvPr id="10" name="Picture 17" descr="Fig4-9-ppt-8"/>
          <p:cNvPicPr>
            <a:picLocks noChangeAspect="1" noChangeArrowheads="1"/>
          </p:cNvPicPr>
          <p:nvPr/>
        </p:nvPicPr>
        <p:blipFill>
          <a:blip r:embed="rId3"/>
          <a:srcRect/>
          <a:stretch>
            <a:fillRect/>
          </a:stretch>
        </p:blipFill>
        <p:spPr bwMode="auto">
          <a:xfrm>
            <a:off x="4076700" y="1319213"/>
            <a:ext cx="4672013" cy="3248025"/>
          </a:xfrm>
          <a:prstGeom prst="rect">
            <a:avLst/>
          </a:prstGeom>
          <a:noFill/>
          <a:ln w="9525">
            <a:noFill/>
            <a:miter lim="800000"/>
            <a:headEnd/>
            <a:tailEnd/>
          </a:ln>
        </p:spPr>
      </p:pic>
      <p:pic>
        <p:nvPicPr>
          <p:cNvPr id="11" name="Picture 18" descr="Fig4-9-ppt-1"/>
          <p:cNvPicPr>
            <a:picLocks noChangeAspect="1" noChangeArrowheads="1"/>
          </p:cNvPicPr>
          <p:nvPr/>
        </p:nvPicPr>
        <p:blipFill>
          <a:blip r:embed="rId4"/>
          <a:srcRect/>
          <a:stretch>
            <a:fillRect/>
          </a:stretch>
        </p:blipFill>
        <p:spPr bwMode="auto">
          <a:xfrm>
            <a:off x="4076700" y="1319213"/>
            <a:ext cx="4672013" cy="3248025"/>
          </a:xfrm>
          <a:prstGeom prst="rect">
            <a:avLst/>
          </a:prstGeom>
          <a:noFill/>
          <a:ln w="9525">
            <a:noFill/>
            <a:miter lim="800000"/>
            <a:headEnd/>
            <a:tailEnd/>
          </a:ln>
        </p:spPr>
      </p:pic>
      <p:pic>
        <p:nvPicPr>
          <p:cNvPr id="12" name="Picture 19" descr="Fig4-9-ppt-2"/>
          <p:cNvPicPr>
            <a:picLocks noChangeAspect="1" noChangeArrowheads="1"/>
          </p:cNvPicPr>
          <p:nvPr/>
        </p:nvPicPr>
        <p:blipFill>
          <a:blip r:embed="rId5"/>
          <a:srcRect/>
          <a:stretch>
            <a:fillRect/>
          </a:stretch>
        </p:blipFill>
        <p:spPr bwMode="auto">
          <a:xfrm>
            <a:off x="4076700" y="1319213"/>
            <a:ext cx="4672013" cy="3248025"/>
          </a:xfrm>
          <a:prstGeom prst="rect">
            <a:avLst/>
          </a:prstGeom>
          <a:noFill/>
          <a:ln w="9525">
            <a:noFill/>
            <a:miter lim="800000"/>
            <a:headEnd/>
            <a:tailEnd/>
          </a:ln>
        </p:spPr>
      </p:pic>
      <p:pic>
        <p:nvPicPr>
          <p:cNvPr id="13" name="Picture 20" descr="Fig4-9-ppt-3"/>
          <p:cNvPicPr>
            <a:picLocks noChangeAspect="1" noChangeArrowheads="1"/>
          </p:cNvPicPr>
          <p:nvPr/>
        </p:nvPicPr>
        <p:blipFill>
          <a:blip r:embed="rId6"/>
          <a:srcRect/>
          <a:stretch>
            <a:fillRect/>
          </a:stretch>
        </p:blipFill>
        <p:spPr bwMode="auto">
          <a:xfrm>
            <a:off x="4076700" y="1319213"/>
            <a:ext cx="4672013" cy="3248025"/>
          </a:xfrm>
          <a:prstGeom prst="rect">
            <a:avLst/>
          </a:prstGeom>
          <a:noFill/>
          <a:ln w="9525">
            <a:noFill/>
            <a:miter lim="800000"/>
            <a:headEnd/>
            <a:tailEnd/>
          </a:ln>
        </p:spPr>
      </p:pic>
      <p:pic>
        <p:nvPicPr>
          <p:cNvPr id="14" name="Picture 25" descr="Fig4-9-ppt-9"/>
          <p:cNvPicPr>
            <a:picLocks noChangeAspect="1" noChangeArrowheads="1"/>
          </p:cNvPicPr>
          <p:nvPr/>
        </p:nvPicPr>
        <p:blipFill>
          <a:blip r:embed="rId7"/>
          <a:srcRect/>
          <a:stretch>
            <a:fillRect/>
          </a:stretch>
        </p:blipFill>
        <p:spPr bwMode="auto">
          <a:xfrm>
            <a:off x="4076700" y="1319213"/>
            <a:ext cx="4672013" cy="3248025"/>
          </a:xfrm>
          <a:prstGeom prst="rect">
            <a:avLst/>
          </a:prstGeom>
          <a:noFill/>
          <a:ln w="9525">
            <a:noFill/>
            <a:miter lim="800000"/>
            <a:headEnd/>
            <a:tailEnd/>
          </a:ln>
        </p:spPr>
      </p:pic>
      <p:pic>
        <p:nvPicPr>
          <p:cNvPr id="15" name="Picture 26" descr="Fig4-9-ppt-11"/>
          <p:cNvPicPr>
            <a:picLocks noChangeAspect="1" noChangeArrowheads="1"/>
          </p:cNvPicPr>
          <p:nvPr/>
        </p:nvPicPr>
        <p:blipFill>
          <a:blip r:embed="rId8"/>
          <a:srcRect/>
          <a:stretch>
            <a:fillRect/>
          </a:stretch>
        </p:blipFill>
        <p:spPr bwMode="auto">
          <a:xfrm>
            <a:off x="4076700" y="1319213"/>
            <a:ext cx="4672013" cy="3248025"/>
          </a:xfrm>
          <a:prstGeom prst="rect">
            <a:avLst/>
          </a:prstGeom>
          <a:noFill/>
          <a:ln w="9525">
            <a:noFill/>
            <a:miter lim="800000"/>
            <a:headEnd/>
            <a:tailEnd/>
          </a:ln>
        </p:spPr>
      </p:pic>
      <p:pic>
        <p:nvPicPr>
          <p:cNvPr id="16" name="Picture 27" descr="Fig4-9-ppt-12"/>
          <p:cNvPicPr>
            <a:picLocks noChangeAspect="1" noChangeArrowheads="1"/>
          </p:cNvPicPr>
          <p:nvPr/>
        </p:nvPicPr>
        <p:blipFill>
          <a:blip r:embed="rId9"/>
          <a:srcRect/>
          <a:stretch>
            <a:fillRect/>
          </a:stretch>
        </p:blipFill>
        <p:spPr bwMode="auto">
          <a:xfrm>
            <a:off x="4079875" y="1319213"/>
            <a:ext cx="4672013" cy="3249612"/>
          </a:xfrm>
          <a:prstGeom prst="rect">
            <a:avLst/>
          </a:prstGeom>
          <a:noFill/>
          <a:ln w="9525">
            <a:noFill/>
            <a:miter lim="800000"/>
            <a:headEnd/>
            <a:tailEnd/>
          </a:ln>
        </p:spPr>
      </p:pic>
      <p:pic>
        <p:nvPicPr>
          <p:cNvPr id="17" name="Picture 22" descr="Fig4-9-ppt-5"/>
          <p:cNvPicPr>
            <a:picLocks noChangeAspect="1" noChangeArrowheads="1"/>
          </p:cNvPicPr>
          <p:nvPr/>
        </p:nvPicPr>
        <p:blipFill>
          <a:blip r:embed="rId10"/>
          <a:srcRect/>
          <a:stretch>
            <a:fillRect/>
          </a:stretch>
        </p:blipFill>
        <p:spPr bwMode="auto">
          <a:xfrm>
            <a:off x="4076700" y="1319213"/>
            <a:ext cx="4672013" cy="3248025"/>
          </a:xfrm>
          <a:prstGeom prst="rect">
            <a:avLst/>
          </a:prstGeom>
          <a:noFill/>
          <a:ln w="9525">
            <a:noFill/>
            <a:miter lim="800000"/>
            <a:headEnd/>
            <a:tailEnd/>
          </a:ln>
        </p:spPr>
      </p:pic>
      <p:pic>
        <p:nvPicPr>
          <p:cNvPr id="18" name="Picture 17" descr="Fig4-9-ppt-4"/>
          <p:cNvPicPr>
            <a:picLocks noChangeAspect="1" noChangeArrowheads="1"/>
          </p:cNvPicPr>
          <p:nvPr/>
        </p:nvPicPr>
        <p:blipFill>
          <a:blip r:embed="rId11"/>
          <a:srcRect/>
          <a:stretch>
            <a:fillRect/>
          </a:stretch>
        </p:blipFill>
        <p:spPr bwMode="auto">
          <a:xfrm>
            <a:off x="4076700" y="1319213"/>
            <a:ext cx="4672013" cy="3248025"/>
          </a:xfrm>
          <a:prstGeom prst="rect">
            <a:avLst/>
          </a:prstGeom>
          <a:noFill/>
          <a:ln w="9525">
            <a:noFill/>
            <a:miter lim="800000"/>
            <a:headEnd/>
            <a:tailEnd/>
          </a:ln>
        </p:spPr>
      </p:pic>
      <p:pic>
        <p:nvPicPr>
          <p:cNvPr id="19" name="Picture 23" descr="Fig4-9-ppt-6"/>
          <p:cNvPicPr>
            <a:picLocks noChangeAspect="1" noChangeArrowheads="1"/>
          </p:cNvPicPr>
          <p:nvPr/>
        </p:nvPicPr>
        <p:blipFill>
          <a:blip r:embed="rId12"/>
          <a:srcRect/>
          <a:stretch>
            <a:fillRect/>
          </a:stretch>
        </p:blipFill>
        <p:spPr bwMode="auto">
          <a:xfrm>
            <a:off x="4076700" y="1319213"/>
            <a:ext cx="4672013" cy="3248025"/>
          </a:xfrm>
          <a:prstGeom prst="rect">
            <a:avLst/>
          </a:prstGeom>
          <a:noFill/>
          <a:ln w="9525">
            <a:noFill/>
            <a:miter lim="800000"/>
            <a:headEnd/>
            <a:tailEnd/>
          </a:ln>
        </p:spPr>
      </p:pic>
      <p:pic>
        <p:nvPicPr>
          <p:cNvPr id="20" name="Picture 24" descr="Fig4-9-ppt-7"/>
          <p:cNvPicPr>
            <a:picLocks noChangeAspect="1" noChangeArrowheads="1"/>
          </p:cNvPicPr>
          <p:nvPr/>
        </p:nvPicPr>
        <p:blipFill>
          <a:blip r:embed="rId13"/>
          <a:srcRect/>
          <a:stretch>
            <a:fillRect/>
          </a:stretch>
        </p:blipFill>
        <p:spPr bwMode="auto">
          <a:xfrm>
            <a:off x="4076700" y="1319213"/>
            <a:ext cx="4672013" cy="3248025"/>
          </a:xfrm>
          <a:prstGeom prst="rect">
            <a:avLst/>
          </a:prstGeom>
          <a:noFill/>
          <a:ln w="9525">
            <a:noFill/>
            <a:miter lim="800000"/>
            <a:headEnd/>
            <a:tailEnd/>
          </a:ln>
        </p:spPr>
      </p:pic>
    </p:spTree>
    <p:extLst>
      <p:ext uri="{BB962C8B-B14F-4D97-AF65-F5344CB8AC3E}">
        <p14:creationId xmlns:p14="http://schemas.microsoft.com/office/powerpoint/2010/main" val="25744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1000"/>
                                        <p:tgtEl>
                                          <p:spTgt spid="1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000"/>
                                        <p:tgtEl>
                                          <p:spTgt spid="9"/>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000"/>
                                        <p:tgtEl>
                                          <p:spTgt spid="15"/>
                                        </p:tgtEl>
                                      </p:cBhvr>
                                    </p:animEffect>
                                  </p:childTnLst>
                                </p:cTn>
                              </p:par>
                              <p:par>
                                <p:cTn id="27" presetID="22" presetClass="entr" presetSubtype="8"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markets and peer-to-peer sites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The shortage of apartments may lead to a </a:t>
            </a:r>
            <a:r>
              <a:rPr lang="en-US" b="1" i="1" dirty="0"/>
              <a:t>black market</a:t>
            </a:r>
            <a:r>
              <a:rPr lang="en-US" i="1" dirty="0"/>
              <a:t> – </a:t>
            </a:r>
            <a:r>
              <a:rPr lang="en-US" dirty="0"/>
              <a:t>a market in which buying and selling take place at prices that violate government price regulations</a:t>
            </a:r>
            <a:r>
              <a:rPr lang="en-US" dirty="0" smtClean="0"/>
              <a:t>.</a:t>
            </a:r>
          </a:p>
          <a:p>
            <a:pPr>
              <a:spcBef>
                <a:spcPct val="10000"/>
              </a:spcBef>
              <a:spcAft>
                <a:spcPct val="10000"/>
              </a:spcAft>
            </a:pPr>
            <a:endParaRPr lang="en-US" dirty="0" smtClean="0"/>
          </a:p>
          <a:p>
            <a:pPr>
              <a:spcBef>
                <a:spcPct val="10000"/>
              </a:spcBef>
              <a:spcAft>
                <a:spcPct val="10000"/>
              </a:spcAft>
            </a:pPr>
            <a:r>
              <a:rPr lang="en-US" dirty="0" smtClean="0"/>
              <a:t>Alternatively, landlords might switch from </a:t>
            </a:r>
            <a:r>
              <a:rPr lang="en-US" dirty="0" smtClean="0">
                <a:solidFill>
                  <a:srgbClr val="FF0000"/>
                </a:solidFill>
              </a:rPr>
              <a:t>long-term to short-term rentals in order to avoid rent-controls; </a:t>
            </a:r>
            <a:r>
              <a:rPr lang="en-US" i="1" dirty="0" smtClean="0">
                <a:solidFill>
                  <a:srgbClr val="FF0000"/>
                </a:solidFill>
              </a:rPr>
              <a:t>peer-to-peer</a:t>
            </a:r>
            <a:r>
              <a:rPr lang="en-US" dirty="0" smtClean="0">
                <a:solidFill>
                  <a:srgbClr val="FF0000"/>
                </a:solidFill>
              </a:rPr>
              <a:t> rental sites such as </a:t>
            </a:r>
            <a:r>
              <a:rPr lang="en-US" dirty="0" err="1" smtClean="0">
                <a:solidFill>
                  <a:srgbClr val="FF0000"/>
                </a:solidFill>
              </a:rPr>
              <a:t>Airbnb</a:t>
            </a:r>
            <a:r>
              <a:rPr lang="en-US" dirty="0" smtClean="0">
                <a:solidFill>
                  <a:srgbClr val="FF0000"/>
                </a:solidFill>
              </a:rPr>
              <a:t> have facilitated this</a:t>
            </a:r>
            <a:r>
              <a:rPr lang="en-US" dirty="0" smtClean="0"/>
              <a:t>.</a:t>
            </a:r>
          </a:p>
          <a:p>
            <a:pPr>
              <a:spcBef>
                <a:spcPct val="10000"/>
              </a:spcBef>
              <a:spcAft>
                <a:spcPct val="10000"/>
              </a:spcAft>
            </a:pPr>
            <a:endParaRPr lang="en-US" dirty="0"/>
          </a:p>
          <a:p>
            <a:pPr>
              <a:spcBef>
                <a:spcPct val="10000"/>
              </a:spcBef>
              <a:spcAft>
                <a:spcPct val="10000"/>
              </a:spcAft>
            </a:pPr>
            <a:r>
              <a:rPr lang="en-US" dirty="0" smtClean="0"/>
              <a:t>These markets may </a:t>
            </a:r>
            <a:r>
              <a:rPr lang="en-US" dirty="0"/>
              <a:t>alleviate some of the deadweight loss by allowing additional apartments to be rented; but buyers and sellers lose valuable legal protections</a:t>
            </a:r>
            <a:r>
              <a:rPr lang="en-US" dirty="0" smtClean="0"/>
              <a:t>.</a:t>
            </a:r>
            <a:endParaRPr lang="en-US" dirty="0"/>
          </a:p>
        </p:txBody>
      </p:sp>
    </p:spTree>
    <p:extLst>
      <p:ext uri="{BB962C8B-B14F-4D97-AF65-F5344CB8AC3E}">
        <p14:creationId xmlns:p14="http://schemas.microsoft.com/office/powerpoint/2010/main" val="28209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of government price controls</a:t>
            </a:r>
            <a:endParaRPr lang="en-US" dirty="0"/>
          </a:p>
        </p:txBody>
      </p:sp>
      <p:sp>
        <p:nvSpPr>
          <p:cNvPr id="5" name="Text Placeholder 2"/>
          <p:cNvSpPr>
            <a:spLocks noGrp="1"/>
          </p:cNvSpPr>
          <p:nvPr>
            <p:ph type="body" sz="quarter" idx="11"/>
          </p:nvPr>
        </p:nvSpPr>
        <p:spPr>
          <a:xfrm>
            <a:off x="152400" y="838200"/>
            <a:ext cx="8839200" cy="5638800"/>
          </a:xfrm>
        </p:spPr>
        <p:txBody>
          <a:bodyPr/>
          <a:lstStyle/>
          <a:p>
            <a:pPr marL="290513" indent="-290513">
              <a:spcBef>
                <a:spcPct val="50000"/>
              </a:spcBef>
            </a:pPr>
            <a:r>
              <a:rPr lang="en-US" dirty="0"/>
              <a:t>It is clear that when a government imposes price controls,</a:t>
            </a:r>
          </a:p>
          <a:p>
            <a:pPr marL="290513" indent="-290513">
              <a:spcBef>
                <a:spcPct val="50000"/>
              </a:spcBef>
              <a:buFont typeface="Arial" pitchFamily="34" charset="0"/>
              <a:buChar char="•"/>
            </a:pPr>
            <a:r>
              <a:rPr lang="en-US" dirty="0"/>
              <a:t>Some people are made better </a:t>
            </a:r>
            <a:r>
              <a:rPr lang="en-US" dirty="0" smtClean="0"/>
              <a:t>off,</a:t>
            </a:r>
            <a:endParaRPr lang="en-US" dirty="0"/>
          </a:p>
          <a:p>
            <a:pPr marL="290513" indent="-290513">
              <a:spcBef>
                <a:spcPct val="50000"/>
              </a:spcBef>
              <a:buFont typeface="Arial" pitchFamily="34" charset="0"/>
              <a:buChar char="•"/>
            </a:pPr>
            <a:r>
              <a:rPr lang="en-US" dirty="0"/>
              <a:t>Some people are made worse </a:t>
            </a:r>
            <a:r>
              <a:rPr lang="en-US" dirty="0" smtClean="0"/>
              <a:t>off, and</a:t>
            </a:r>
            <a:endParaRPr lang="en-US" dirty="0"/>
          </a:p>
          <a:p>
            <a:pPr marL="290513" indent="-290513">
              <a:spcBef>
                <a:spcPct val="50000"/>
              </a:spcBef>
              <a:buFont typeface="Arial" pitchFamily="34" charset="0"/>
              <a:buChar char="•"/>
            </a:pPr>
            <a:r>
              <a:rPr lang="en-US" dirty="0"/>
              <a:t>The economy generally suffers, as deadweight loss will generally </a:t>
            </a:r>
            <a:r>
              <a:rPr lang="en-US" dirty="0" smtClean="0"/>
              <a:t>occur.</a:t>
            </a:r>
            <a:endParaRPr lang="en-US" dirty="0"/>
          </a:p>
          <a:p>
            <a:pPr marL="290513" indent="-290513">
              <a:spcBef>
                <a:spcPct val="50000"/>
              </a:spcBef>
              <a:buFont typeface="Arial" pitchFamily="34" charset="0"/>
              <a:buChar char="•"/>
            </a:pPr>
            <a:endParaRPr lang="en-US" dirty="0"/>
          </a:p>
          <a:p>
            <a:pPr>
              <a:spcBef>
                <a:spcPct val="50000"/>
              </a:spcBef>
            </a:pPr>
            <a:r>
              <a:rPr lang="en-US" dirty="0"/>
              <a:t>Economists seldom recommend price controls, with the possible exception of minimum wage laws. Why minimum wage laws?</a:t>
            </a:r>
          </a:p>
          <a:p>
            <a:pPr marL="285750" indent="-285750">
              <a:spcBef>
                <a:spcPct val="50000"/>
              </a:spcBef>
              <a:buFont typeface="Arial" pitchFamily="34" charset="0"/>
              <a:buChar char="•"/>
            </a:pPr>
            <a:r>
              <a:rPr lang="en-US" dirty="0"/>
              <a:t>Price controls might be justified if there are strong equity effects to override the efficiency loss.</a:t>
            </a:r>
          </a:p>
          <a:p>
            <a:pPr marL="285750" indent="-285750">
              <a:spcBef>
                <a:spcPct val="50000"/>
              </a:spcBef>
              <a:buFont typeface="Arial" pitchFamily="34" charset="0"/>
              <a:buChar char="•"/>
            </a:pPr>
            <a:r>
              <a:rPr lang="en-US" dirty="0"/>
              <a:t>The people benefitting from minimum wage laws are generally poor</a:t>
            </a:r>
            <a:r>
              <a:rPr lang="en-US" dirty="0" smtClean="0"/>
              <a:t>. </a:t>
            </a:r>
            <a:r>
              <a:rPr lang="en-US" dirty="0" smtClean="0">
                <a:solidFill>
                  <a:srgbClr val="FF0000"/>
                </a:solidFill>
              </a:rPr>
              <a:t>(But the people laid off are also poor.)</a:t>
            </a:r>
            <a:endParaRPr lang="en-US" dirty="0">
              <a:solidFill>
                <a:srgbClr val="FF0000"/>
              </a:solidFill>
            </a:endParaRPr>
          </a:p>
          <a:p>
            <a:endParaRPr lang="en-US" dirty="0"/>
          </a:p>
        </p:txBody>
      </p:sp>
    </p:spTree>
    <p:extLst>
      <p:ext uri="{BB962C8B-B14F-4D97-AF65-F5344CB8AC3E}">
        <p14:creationId xmlns:p14="http://schemas.microsoft.com/office/powerpoint/2010/main" val="7224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500"/>
                                        <p:tgtEl>
                                          <p:spTgt spid="5">
                                            <p:txEl>
                                              <p:pRg st="6" end="6"/>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Shortage and Scarcity</a:t>
            </a:r>
            <a:endParaRPr lang="en-US" dirty="0"/>
          </a:p>
        </p:txBody>
      </p:sp>
      <p:sp>
        <p:nvSpPr>
          <p:cNvPr id="5" name="Text Placeholder 2"/>
          <p:cNvSpPr>
            <a:spLocks noGrp="1"/>
          </p:cNvSpPr>
          <p:nvPr>
            <p:ph type="body" sz="quarter" idx="11"/>
          </p:nvPr>
        </p:nvSpPr>
        <p:spPr>
          <a:xfrm>
            <a:off x="152400" y="838200"/>
            <a:ext cx="8839200" cy="5638800"/>
          </a:xfrm>
        </p:spPr>
        <p:txBody>
          <a:bodyPr/>
          <a:lstStyle/>
          <a:p>
            <a:pPr marL="290513" indent="-290513">
              <a:spcBef>
                <a:spcPct val="50000"/>
              </a:spcBef>
              <a:buFont typeface="Arial" pitchFamily="34" charset="0"/>
              <a:buChar char="•"/>
            </a:pPr>
            <a:endParaRPr lang="en-US" dirty="0"/>
          </a:p>
          <a:p>
            <a:r>
              <a:rPr lang="en-US" dirty="0" smtClean="0"/>
              <a:t>Don’t confuse a shortage of housing, or jobs, with scarcity.</a:t>
            </a:r>
          </a:p>
          <a:p>
            <a:endParaRPr lang="en-US" dirty="0"/>
          </a:p>
          <a:p>
            <a:r>
              <a:rPr lang="en-US" dirty="0" smtClean="0"/>
              <a:t>Shortages are either temporary or caused by government price ceilings. In a free market, there are no long-run shortages.</a:t>
            </a:r>
          </a:p>
          <a:p>
            <a:endParaRPr lang="en-US" dirty="0"/>
          </a:p>
          <a:p>
            <a:r>
              <a:rPr lang="en-US" dirty="0" smtClean="0"/>
              <a:t>Scarcity </a:t>
            </a:r>
            <a:r>
              <a:rPr lang="en-US" dirty="0" smtClean="0"/>
              <a:t>refers to the limited resources. Choices must be made, even in a free market, about which goods should be produced and who should receive them.</a:t>
            </a:r>
          </a:p>
          <a:p>
            <a:endParaRPr lang="en-US" dirty="0"/>
          </a:p>
          <a:p>
            <a:r>
              <a:rPr lang="en-US" dirty="0" smtClean="0"/>
              <a:t>Long-run shortages can only be caused by government price controls. Scarcity exists even if the government does not try to </a:t>
            </a:r>
            <a:r>
              <a:rPr lang="en-US" smtClean="0"/>
              <a:t>control prices.</a:t>
            </a:r>
            <a:endParaRPr lang="en-US" dirty="0"/>
          </a:p>
        </p:txBody>
      </p:sp>
    </p:spTree>
    <p:extLst>
      <p:ext uri="{BB962C8B-B14F-4D97-AF65-F5344CB8AC3E}">
        <p14:creationId xmlns:p14="http://schemas.microsoft.com/office/powerpoint/2010/main" val="895388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Economic Impact of Taxes</a:t>
            </a:r>
            <a:endParaRPr lang="en-US" dirty="0"/>
          </a:p>
        </p:txBody>
      </p:sp>
      <p:sp>
        <p:nvSpPr>
          <p:cNvPr id="3" name="Content Placeholder 2"/>
          <p:cNvSpPr>
            <a:spLocks noGrp="1"/>
          </p:cNvSpPr>
          <p:nvPr>
            <p:ph sz="quarter" idx="10"/>
          </p:nvPr>
        </p:nvSpPr>
        <p:spPr/>
        <p:txBody>
          <a:bodyPr/>
          <a:lstStyle/>
          <a:p>
            <a:r>
              <a:rPr lang="en-US" dirty="0" smtClean="0"/>
              <a:t>4.4</a:t>
            </a:r>
            <a:endParaRPr lang="en-US" dirty="0"/>
          </a:p>
        </p:txBody>
      </p:sp>
      <p:sp>
        <p:nvSpPr>
          <p:cNvPr id="4" name="Text Placeholder 3"/>
          <p:cNvSpPr>
            <a:spLocks noGrp="1"/>
          </p:cNvSpPr>
          <p:nvPr>
            <p:ph type="body" sz="quarter" idx="11"/>
          </p:nvPr>
        </p:nvSpPr>
        <p:spPr/>
        <p:txBody>
          <a:bodyPr/>
          <a:lstStyle/>
          <a:p>
            <a:r>
              <a:rPr lang="en-US" dirty="0"/>
              <a:t>Analyze the economic impact of taxes</a:t>
            </a:r>
            <a:r>
              <a:rPr lang="en-US" dirty="0" smtClean="0"/>
              <a:t>.</a:t>
            </a:r>
            <a:endParaRPr lang="en-US" dirty="0"/>
          </a:p>
        </p:txBody>
      </p:sp>
    </p:spTree>
    <p:extLst>
      <p:ext uri="{BB962C8B-B14F-4D97-AF65-F5344CB8AC3E}">
        <p14:creationId xmlns:p14="http://schemas.microsoft.com/office/powerpoint/2010/main" val="2894659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Taxes are the most important method by which governments fund their activities.</a:t>
            </a:r>
          </a:p>
          <a:p>
            <a:pPr>
              <a:spcBef>
                <a:spcPct val="10000"/>
              </a:spcBef>
              <a:spcAft>
                <a:spcPct val="10000"/>
              </a:spcAft>
            </a:pPr>
            <a:endParaRPr lang="en-US" dirty="0"/>
          </a:p>
          <a:p>
            <a:pPr>
              <a:spcBef>
                <a:spcPct val="10000"/>
              </a:spcBef>
              <a:spcAft>
                <a:spcPct val="10000"/>
              </a:spcAft>
            </a:pPr>
            <a:r>
              <a:rPr lang="en-US" dirty="0"/>
              <a:t>We will concentrate on </a:t>
            </a:r>
            <a:r>
              <a:rPr lang="en-US" i="1" dirty="0"/>
              <a:t>per-unit </a:t>
            </a:r>
            <a:r>
              <a:rPr lang="en-US" dirty="0"/>
              <a:t>taxes: taxes assessed as a particular dollar amount on the sale of a good or service, as opposed to a </a:t>
            </a:r>
            <a:r>
              <a:rPr lang="en-US" i="1" dirty="0"/>
              <a:t>percentage</a:t>
            </a:r>
            <a:r>
              <a:rPr lang="en-US" dirty="0"/>
              <a:t> tax.</a:t>
            </a:r>
          </a:p>
          <a:p>
            <a:pPr>
              <a:spcBef>
                <a:spcPct val="10000"/>
              </a:spcBef>
              <a:spcAft>
                <a:spcPct val="10000"/>
              </a:spcAft>
            </a:pPr>
            <a:endParaRPr lang="en-US" dirty="0"/>
          </a:p>
          <a:p>
            <a:pPr>
              <a:spcBef>
                <a:spcPct val="10000"/>
              </a:spcBef>
              <a:spcAft>
                <a:spcPct val="10000"/>
              </a:spcAft>
            </a:pPr>
            <a:r>
              <a:rPr lang="en-US" i="1" dirty="0"/>
              <a:t>Example: The US Federal government imposes a 18.4 cents per gallon tax on gasoline sales, as of </a:t>
            </a:r>
            <a:r>
              <a:rPr lang="en-US" i="1" dirty="0" smtClean="0"/>
              <a:t>2013.      </a:t>
            </a:r>
            <a:endParaRPr lang="en-US" dirty="0"/>
          </a:p>
        </p:txBody>
      </p:sp>
    </p:spTree>
    <p:extLst>
      <p:ext uri="{BB962C8B-B14F-4D97-AF65-F5344CB8AC3E}">
        <p14:creationId xmlns:p14="http://schemas.microsoft.com/office/powerpoint/2010/main" val="260577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of a tax on cigarettes</a:t>
            </a:r>
            <a:endParaRPr lang="en-US" dirty="0"/>
          </a:p>
        </p:txBody>
      </p:sp>
      <p:sp>
        <p:nvSpPr>
          <p:cNvPr id="6" name="Text Placeholder 2"/>
          <p:cNvSpPr>
            <a:spLocks noGrp="1"/>
          </p:cNvSpPr>
          <p:nvPr>
            <p:ph type="body" sz="quarter" idx="11"/>
          </p:nvPr>
        </p:nvSpPr>
        <p:spPr>
          <a:xfrm>
            <a:off x="152400" y="838200"/>
            <a:ext cx="3657600" cy="4343400"/>
          </a:xfrm>
        </p:spPr>
        <p:txBody>
          <a:bodyPr/>
          <a:lstStyle/>
          <a:p>
            <a:r>
              <a:rPr lang="en-US" dirty="0"/>
              <a:t>Without the tax, market equilibrium occurs at point </a:t>
            </a:r>
            <a:r>
              <a:rPr lang="en-US" i="1" dirty="0"/>
              <a:t>A</a:t>
            </a:r>
            <a:r>
              <a:rPr lang="en-US" dirty="0"/>
              <a:t>.</a:t>
            </a:r>
          </a:p>
          <a:p>
            <a:r>
              <a:rPr lang="en-US" dirty="0"/>
              <a:t>The equilibrium price of cigarettes is </a:t>
            </a:r>
            <a:r>
              <a:rPr lang="en-US" dirty="0" smtClean="0"/>
              <a:t>$5.00 </a:t>
            </a:r>
            <a:r>
              <a:rPr lang="en-US" dirty="0"/>
              <a:t>per pack, and 4 billion packs of cigarettes are sold per year. </a:t>
            </a:r>
          </a:p>
          <a:p>
            <a:r>
              <a:rPr lang="en-US" dirty="0"/>
              <a:t>A $1.00-per-pack tax on cigarettes will cause the supply curve for cigarettes to shift up by $1.00, from </a:t>
            </a:r>
            <a:r>
              <a:rPr lang="en-US" i="1" dirty="0"/>
              <a:t>S</a:t>
            </a:r>
            <a:r>
              <a:rPr lang="en-US" baseline="-25000" dirty="0"/>
              <a:t>1</a:t>
            </a:r>
            <a:r>
              <a:rPr lang="en-US" dirty="0"/>
              <a:t> to </a:t>
            </a:r>
            <a:r>
              <a:rPr lang="en-US" i="1" dirty="0"/>
              <a:t>S</a:t>
            </a:r>
            <a:r>
              <a:rPr lang="en-US" baseline="-25000" dirty="0"/>
              <a:t>2</a:t>
            </a:r>
            <a:r>
              <a:rPr lang="en-US" dirty="0" smtClean="0"/>
              <a:t>.</a:t>
            </a:r>
            <a:endParaRPr lang="en-US" dirty="0"/>
          </a:p>
        </p:txBody>
      </p:sp>
      <p:sp>
        <p:nvSpPr>
          <p:cNvPr id="9" name="Text Placeholder 2"/>
          <p:cNvSpPr txBox="1">
            <a:spLocks/>
          </p:cNvSpPr>
          <p:nvPr/>
        </p:nvSpPr>
        <p:spPr>
          <a:xfrm>
            <a:off x="152400" y="5105400"/>
            <a:ext cx="8648700" cy="1371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dirty="0"/>
              <a:t>The new equilibrium occurs at point </a:t>
            </a:r>
            <a:r>
              <a:rPr lang="en-US" i="1" dirty="0"/>
              <a:t>B</a:t>
            </a:r>
            <a:r>
              <a:rPr lang="en-US" dirty="0"/>
              <a:t>.</a:t>
            </a:r>
          </a:p>
          <a:p>
            <a:r>
              <a:rPr lang="en-US" dirty="0"/>
              <a:t>The price of cigarettes will increase by $0.90, to </a:t>
            </a:r>
            <a:r>
              <a:rPr lang="en-US" dirty="0" smtClean="0"/>
              <a:t>$5.90 </a:t>
            </a:r>
            <a:r>
              <a:rPr lang="en-US" dirty="0"/>
              <a:t>per pack, and the quantity sold will fall to 3.7 billion packs. </a:t>
            </a:r>
          </a:p>
        </p:txBody>
      </p:sp>
      <p:sp>
        <p:nvSpPr>
          <p:cNvPr id="7" name="Text Placeholder 3"/>
          <p:cNvSpPr>
            <a:spLocks noGrp="1"/>
          </p:cNvSpPr>
          <p:nvPr>
            <p:ph type="body" sz="quarter" idx="12"/>
          </p:nvPr>
        </p:nvSpPr>
        <p:spPr>
          <a:xfrm>
            <a:off x="5867400" y="4572000"/>
            <a:ext cx="2933700" cy="609600"/>
          </a:xfrm>
        </p:spPr>
        <p:txBody>
          <a:bodyPr/>
          <a:lstStyle/>
          <a:p>
            <a:r>
              <a:rPr lang="en-US" dirty="0" smtClean="0"/>
              <a:t>The effect of a tax on the market for cigarettes</a:t>
            </a:r>
            <a:endParaRPr lang="en-US" dirty="0"/>
          </a:p>
        </p:txBody>
      </p:sp>
      <p:sp>
        <p:nvSpPr>
          <p:cNvPr id="8" name="Text Placeholder 4"/>
          <p:cNvSpPr>
            <a:spLocks noGrp="1"/>
          </p:cNvSpPr>
          <p:nvPr>
            <p:ph type="body" sz="quarter" idx="13"/>
          </p:nvPr>
        </p:nvSpPr>
        <p:spPr>
          <a:xfrm>
            <a:off x="4533900" y="4572000"/>
            <a:ext cx="1352550" cy="381000"/>
          </a:xfrm>
        </p:spPr>
        <p:txBody>
          <a:bodyPr/>
          <a:lstStyle/>
          <a:p>
            <a:r>
              <a:rPr lang="en-US" dirty="0" smtClean="0"/>
              <a:t>Figure 4.10</a:t>
            </a:r>
            <a:endParaRPr lang="en-US" dirty="0"/>
          </a:p>
        </p:txBody>
      </p:sp>
      <p:pic>
        <p:nvPicPr>
          <p:cNvPr id="1026" name="Picture 2" descr="C:\Users\Paul\Dropbox\ECON 5e\Art From Fernando_For Digital\ch04\Figure_4.10\Figure_4.10_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aul\Dropbox\ECON 5e\Art From Fernando_For Digital\ch04\Figure_4.10\Figure_4.10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aul\Dropbox\ECON 5e\Art From Fernando_For Digital\ch04\Figure_4.10\Figure_4.10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aul\Dropbox\ECON 5e\Art From Fernando_For Digital\ch04\Figure_4.10\Figure_4.10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Paul\Dropbox\ECON 5e\Art From Fernando_For Digital\ch04\Figure_4.10\Figure_4.10_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Paul\Dropbox\ECON 5e\Art From Fernando_For Digital\ch04\Figure_4.10\Figure_4.10_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Paul\Dropbox\ECON 5e\Art From Fernando_For Digital\ch04\Figure_4.10\Figure_4.10_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Paul\Dropbox\ECON 5e\Art From Fernando_For Digital\ch04\Figure_4.10\Figure_4.10_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wipe(left)">
                                      <p:cBhvr>
                                        <p:cTn id="11" dur="500"/>
                                        <p:tgtEl>
                                          <p:spTgt spid="103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wipe(left)">
                                      <p:cBhvr>
                                        <p:cTn id="15" dur="500"/>
                                        <p:tgtEl>
                                          <p:spTgt spid="103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3"/>
                                        </p:tgtEl>
                                        <p:attrNameLst>
                                          <p:attrName>style.visibility</p:attrName>
                                        </p:attrNameLst>
                                      </p:cBhvr>
                                      <p:to>
                                        <p:strVal val="visible"/>
                                      </p:to>
                                    </p:set>
                                    <p:animEffect transition="in" filter="wipe(left)">
                                      <p:cBhvr>
                                        <p:cTn id="19" dur="500"/>
                                        <p:tgtEl>
                                          <p:spTgt spid="10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ipe(left)">
                                      <p:cBhvr>
                                        <p:cTn id="23" dur="500"/>
                                        <p:tgtEl>
                                          <p:spTgt spid="103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035"/>
                                        </p:tgtEl>
                                        <p:attrNameLst>
                                          <p:attrName>style.visibility</p:attrName>
                                        </p:attrNameLst>
                                      </p:cBhvr>
                                      <p:to>
                                        <p:strVal val="visible"/>
                                      </p:to>
                                    </p:set>
                                    <p:animEffect transition="in" filter="wipe(left)">
                                      <p:cBhvr>
                                        <p:cTn id="36" dur="500"/>
                                        <p:tgtEl>
                                          <p:spTgt spid="1035"/>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036"/>
                                        </p:tgtEl>
                                        <p:attrNameLst>
                                          <p:attrName>style.visibility</p:attrName>
                                        </p:attrNameLst>
                                      </p:cBhvr>
                                      <p:to>
                                        <p:strVal val="visible"/>
                                      </p:to>
                                    </p:set>
                                    <p:animEffect transition="in" filter="wipe(left)">
                                      <p:cBhvr>
                                        <p:cTn id="40" dur="500"/>
                                        <p:tgtEl>
                                          <p:spTgt spid="1036"/>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1037"/>
                                        </p:tgtEl>
                                        <p:attrNameLst>
                                          <p:attrName>style.visibility</p:attrName>
                                        </p:attrNameLst>
                                      </p:cBhvr>
                                      <p:to>
                                        <p:strVal val="visible"/>
                                      </p:to>
                                    </p:set>
                                    <p:animEffect transition="in" filter="wipe(left)">
                                      <p:cBhvr>
                                        <p:cTn id="44" dur="500"/>
                                        <p:tgtEl>
                                          <p:spTgt spid="10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wipe(left)">
                                      <p:cBhvr>
                                        <p:cTn id="49" dur="500"/>
                                        <p:tgtEl>
                                          <p:spTgt spid="9">
                                            <p:txEl>
                                              <p:pRg st="0" end="0"/>
                                            </p:txEl>
                                          </p:spTgt>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wipe(left)">
                                      <p:cBhvr>
                                        <p:cTn id="53" dur="500"/>
                                        <p:tgtEl>
                                          <p:spTgt spid="1026"/>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wipe(left)">
                                      <p:cBhvr>
                                        <p:cTn id="5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just happened to the supply curve?</a:t>
            </a:r>
            <a:endParaRPr lang="en-US" dirty="0"/>
          </a:p>
        </p:txBody>
      </p:sp>
      <p:sp>
        <p:nvSpPr>
          <p:cNvPr id="6" name="Text Placeholder 2"/>
          <p:cNvSpPr>
            <a:spLocks noGrp="1"/>
          </p:cNvSpPr>
          <p:nvPr>
            <p:ph type="body" sz="quarter" idx="11"/>
          </p:nvPr>
        </p:nvSpPr>
        <p:spPr>
          <a:xfrm>
            <a:off x="152400" y="838200"/>
            <a:ext cx="3657600" cy="4343400"/>
          </a:xfrm>
        </p:spPr>
        <p:txBody>
          <a:bodyPr/>
          <a:lstStyle/>
          <a:p>
            <a:r>
              <a:rPr lang="en-US" dirty="0"/>
              <a:t>The supply curve shifted up by $1.00, the amount of the tax.</a:t>
            </a:r>
          </a:p>
          <a:p>
            <a:endParaRPr lang="en-US" dirty="0"/>
          </a:p>
          <a:p>
            <a:r>
              <a:rPr lang="en-US" dirty="0"/>
              <a:t>If firms were willing to sell 4 billion packs at a price of $5.00 before the tax, the price needs to be </a:t>
            </a:r>
            <a:r>
              <a:rPr lang="en-US" i="1" dirty="0"/>
              <a:t>exactly $1.00 higher</a:t>
            </a:r>
            <a:r>
              <a:rPr lang="en-US" dirty="0"/>
              <a:t> in order to convince them to still sell 4 billion packs.</a:t>
            </a:r>
          </a:p>
          <a:p>
            <a:endParaRPr lang="en-US" dirty="0"/>
          </a:p>
          <a:p>
            <a:r>
              <a:rPr lang="en-US" dirty="0"/>
              <a:t>This is because firms’ marginal costs effectively increased by $1.00 per unit.</a:t>
            </a:r>
          </a:p>
        </p:txBody>
      </p:sp>
      <p:sp>
        <p:nvSpPr>
          <p:cNvPr id="7" name="Text Placeholder 3"/>
          <p:cNvSpPr>
            <a:spLocks noGrp="1"/>
          </p:cNvSpPr>
          <p:nvPr>
            <p:ph type="body" sz="quarter" idx="12"/>
          </p:nvPr>
        </p:nvSpPr>
        <p:spPr>
          <a:xfrm>
            <a:off x="5867400" y="4572000"/>
            <a:ext cx="2933700" cy="609600"/>
          </a:xfrm>
        </p:spPr>
        <p:txBody>
          <a:bodyPr/>
          <a:lstStyle/>
          <a:p>
            <a:r>
              <a:rPr lang="en-US" dirty="0" smtClean="0"/>
              <a:t>The effect of a tax on the market for cigarettes</a:t>
            </a:r>
            <a:endParaRPr lang="en-US" dirty="0"/>
          </a:p>
        </p:txBody>
      </p:sp>
      <p:sp>
        <p:nvSpPr>
          <p:cNvPr id="8" name="Text Placeholder 4"/>
          <p:cNvSpPr>
            <a:spLocks noGrp="1"/>
          </p:cNvSpPr>
          <p:nvPr>
            <p:ph type="body" sz="quarter" idx="13"/>
          </p:nvPr>
        </p:nvSpPr>
        <p:spPr>
          <a:xfrm>
            <a:off x="4533900" y="4572000"/>
            <a:ext cx="1352550" cy="381000"/>
          </a:xfrm>
        </p:spPr>
        <p:txBody>
          <a:bodyPr/>
          <a:lstStyle/>
          <a:p>
            <a:r>
              <a:rPr lang="en-US" dirty="0" smtClean="0"/>
              <a:t>Figure 4.10</a:t>
            </a:r>
            <a:endParaRPr lang="en-US" dirty="0"/>
          </a:p>
        </p:txBody>
      </p:sp>
      <p:pic>
        <p:nvPicPr>
          <p:cNvPr id="1026" name="Picture 2" descr="C:\Users\Paul\Dropbox\ECON 5e\Art From Fernando_For Digital\ch04\Figure_4.10\Figure_4.10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aul\Dropbox\ECON 5e\Art From Fernando_For Digital\ch04\Figure_4.10\Figure_4.10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aul\Dropbox\ECON 5e\Art From Fernando_For Digital\ch04\Figure_4.10\Figure_4.10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aul\Dropbox\ECON 5e\Art From Fernando_For Digital\ch04\Figure_4.10\Figure_4.10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Paul\Dropbox\ECON 5e\Art From Fernando_For Digital\ch04\Figure_4.10\Figure_4.10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Paul\Dropbox\ECON 5e\Art From Fernando_For Digital\ch04\Figure_4.10\Figure_4.10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Paul\Dropbox\ECON 5e\Art From Fernando_For Digital\ch04\Figure_4.10\Figure_4.10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Paul\Dropbox\ECON 5e\Art From Fernando_For Digital\ch04\Figure_4.10\Figure_4.10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of a tax on cigarettes</a:t>
            </a:r>
            <a:endParaRPr lang="en-US" dirty="0"/>
          </a:p>
        </p:txBody>
      </p:sp>
      <p:sp>
        <p:nvSpPr>
          <p:cNvPr id="6" name="Text Placeholder 2"/>
          <p:cNvSpPr>
            <a:spLocks noGrp="1"/>
          </p:cNvSpPr>
          <p:nvPr>
            <p:ph type="body" sz="quarter" idx="11"/>
          </p:nvPr>
        </p:nvSpPr>
        <p:spPr>
          <a:xfrm>
            <a:off x="152400" y="838200"/>
            <a:ext cx="3657600" cy="4343400"/>
          </a:xfrm>
        </p:spPr>
        <p:txBody>
          <a:bodyPr/>
          <a:lstStyle/>
          <a:p>
            <a:r>
              <a:rPr lang="en-US" dirty="0"/>
              <a:t>The tax increases the price paid by consumers to $5.90 per pack.</a:t>
            </a:r>
          </a:p>
          <a:p>
            <a:r>
              <a:rPr lang="en-US" dirty="0"/>
              <a:t>Producers receive a price of $5.90 per pack (</a:t>
            </a:r>
            <a:r>
              <a:rPr lang="en-US" dirty="0" smtClean="0"/>
              <a:t>point</a:t>
            </a:r>
            <a:br>
              <a:rPr lang="en-US" dirty="0" smtClean="0"/>
            </a:br>
            <a:r>
              <a:rPr lang="en-US" i="1" dirty="0" smtClean="0"/>
              <a:t>B</a:t>
            </a:r>
            <a:r>
              <a:rPr lang="en-US" dirty="0"/>
              <a:t>), but after paying the $1.00 tax, they are left with $4.90 (point </a:t>
            </a:r>
            <a:r>
              <a:rPr lang="en-US" i="1" dirty="0"/>
              <a:t>C</a:t>
            </a:r>
            <a:r>
              <a:rPr lang="en-US" dirty="0" smtClean="0"/>
              <a:t>).</a:t>
            </a:r>
          </a:p>
          <a:p>
            <a:endParaRPr lang="en-US" dirty="0" smtClean="0"/>
          </a:p>
          <a:p>
            <a:r>
              <a:rPr lang="en-US" dirty="0" smtClean="0"/>
              <a:t>The </a:t>
            </a:r>
            <a:r>
              <a:rPr lang="en-US" dirty="0"/>
              <a:t>government will receive tax revenue equal to the green shaded box.</a:t>
            </a:r>
          </a:p>
          <a:p>
            <a:endParaRPr lang="en-US" dirty="0"/>
          </a:p>
          <a:p>
            <a:endParaRPr lang="en-US" dirty="0"/>
          </a:p>
        </p:txBody>
      </p:sp>
      <p:sp>
        <p:nvSpPr>
          <p:cNvPr id="9" name="Text Placeholder 2"/>
          <p:cNvSpPr txBox="1">
            <a:spLocks/>
          </p:cNvSpPr>
          <p:nvPr/>
        </p:nvSpPr>
        <p:spPr>
          <a:xfrm>
            <a:off x="152400" y="5181600"/>
            <a:ext cx="8648700" cy="1371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dirty="0" smtClean="0"/>
              <a:t>Some </a:t>
            </a:r>
            <a:r>
              <a:rPr lang="en-US" dirty="0"/>
              <a:t>consumer surplus and some producer surplus will become tax revenue for the government, and some will become deadweight loss, shown by the yellow-shaded area.</a:t>
            </a:r>
          </a:p>
          <a:p>
            <a:endParaRPr lang="en-US" dirty="0"/>
          </a:p>
        </p:txBody>
      </p:sp>
      <p:sp>
        <p:nvSpPr>
          <p:cNvPr id="7" name="Text Placeholder 3"/>
          <p:cNvSpPr>
            <a:spLocks noGrp="1"/>
          </p:cNvSpPr>
          <p:nvPr>
            <p:ph type="body" sz="quarter" idx="12"/>
          </p:nvPr>
        </p:nvSpPr>
        <p:spPr>
          <a:xfrm>
            <a:off x="5867400" y="4572000"/>
            <a:ext cx="2933700" cy="609600"/>
          </a:xfrm>
        </p:spPr>
        <p:txBody>
          <a:bodyPr/>
          <a:lstStyle/>
          <a:p>
            <a:r>
              <a:rPr lang="en-US" dirty="0" smtClean="0"/>
              <a:t>The effect of a tax on the market for cigarettes</a:t>
            </a:r>
            <a:endParaRPr lang="en-US" dirty="0"/>
          </a:p>
        </p:txBody>
      </p:sp>
      <p:sp>
        <p:nvSpPr>
          <p:cNvPr id="8" name="Text Placeholder 4"/>
          <p:cNvSpPr>
            <a:spLocks noGrp="1"/>
          </p:cNvSpPr>
          <p:nvPr>
            <p:ph type="body" sz="quarter" idx="13"/>
          </p:nvPr>
        </p:nvSpPr>
        <p:spPr>
          <a:xfrm>
            <a:off x="4533900" y="4572000"/>
            <a:ext cx="1352550" cy="381000"/>
          </a:xfrm>
        </p:spPr>
        <p:txBody>
          <a:bodyPr/>
          <a:lstStyle/>
          <a:p>
            <a:r>
              <a:rPr lang="en-US" dirty="0" smtClean="0"/>
              <a:t>Figure 4.10</a:t>
            </a:r>
            <a:endParaRPr lang="en-US" dirty="0"/>
          </a:p>
        </p:txBody>
      </p:sp>
      <p:pic>
        <p:nvPicPr>
          <p:cNvPr id="1026" name="Picture 2" descr="C:\Users\Paul\Dropbox\ECON 5e\Art From Fernando_For Digital\ch04\Figure_4.10\Figure_4.10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ul\Dropbox\ECON 5e\Art From Fernando_For Digital\ch04\Figure_4.10\Figure_4.10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Dropbox\ECON 5e\Art From Fernando_For Digital\ch04\Figure_4.10\Figure_4.10_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ul\Dropbox\ECON 5e\Art From Fernando_For Digital\ch04\Figure_4.10\Figure_4.10_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aul\Dropbox\ECON 5e\Art From Fernando_For Digital\ch04\Figure_4.10\Figure_4.10_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holmes\Dropbox\ECON 5e\Art From Fernando_For Digital\ch04\Figure_4.10\Figure_4.10_1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424" y="685800"/>
            <a:ext cx="5709464" cy="38092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aul\Dropbox\ECON 5e\Art From Fernando_For Digital\ch04\Figure_4.10\Figure_4.10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aul\Dropbox\ECON 5e\Art From Fernando_For Digital\ch04\Figure_4.10\Figure_4.10_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aul\Dropbox\ECON 5e\Art From Fernando_For Digital\ch04\Figure_4.10\Figure_4.10_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Paul\Dropbox\ECON 5e\Art From Fernando_For Digital\ch04\Figure_4.10\Figure_4.10_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Paul\Dropbox\ECON 5e\Art From Fernando_For Digital\ch04\Figure_4.10\Figure_4.10_5.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Paul\Dropbox\ECON 5e\Art From Fernando_For Digital\ch04\Figure_4.10\Figure_4.10_6.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Paul\Dropbox\ECON 5e\Art From Fernando_For Digital\ch04\Figure_4.10\Figure_4.10_7.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holmes\Dropbox\ECON 5e\Art From Fernando_For Digital\ch04\Figure_4.10\Figure_4.10_14.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424" y="685800"/>
            <a:ext cx="5709464" cy="380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left)">
                                      <p:cBhvr>
                                        <p:cTn id="15" dur="500"/>
                                        <p:tgtEl>
                                          <p:spTgt spid="10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left)">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left)">
                                      <p:cBhvr>
                                        <p:cTn id="24" dur="500"/>
                                        <p:tgtEl>
                                          <p:spTgt spid="6">
                                            <p:txEl>
                                              <p:pRg st="3" end="3"/>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wipe(left)">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incidence on a demand and supply graph</a:t>
            </a:r>
            <a:endParaRPr lang="en-US" dirty="0"/>
          </a:p>
        </p:txBody>
      </p:sp>
      <p:sp>
        <p:nvSpPr>
          <p:cNvPr id="6" name="Text Placeholder 2"/>
          <p:cNvSpPr>
            <a:spLocks noGrp="1"/>
          </p:cNvSpPr>
          <p:nvPr>
            <p:ph type="body" sz="quarter" idx="11"/>
          </p:nvPr>
        </p:nvSpPr>
        <p:spPr>
          <a:xfrm>
            <a:off x="152400" y="838200"/>
            <a:ext cx="3962400" cy="5638800"/>
          </a:xfrm>
        </p:spPr>
        <p:txBody>
          <a:bodyPr/>
          <a:lstStyle/>
          <a:p>
            <a:r>
              <a:rPr lang="en-US" dirty="0"/>
              <a:t>With no tax on gasoline, the price would be $3.00 per gallon, and 144 billion gallons of gasoline would be sold each year.</a:t>
            </a:r>
          </a:p>
          <a:p>
            <a:pPr marL="342900" indent="-342900">
              <a:buFont typeface="Arial" panose="020B0604020202020204" pitchFamily="34" charset="0"/>
              <a:buChar char="•"/>
            </a:pPr>
            <a:r>
              <a:rPr lang="en-US" dirty="0" smtClean="0"/>
              <a:t>A </a:t>
            </a:r>
            <a:r>
              <a:rPr lang="en-US" dirty="0"/>
              <a:t>10-cents-per-gallon excise tax shifts up the supply curve from </a:t>
            </a:r>
            <a:r>
              <a:rPr lang="en-US" i="1" dirty="0"/>
              <a:t>S</a:t>
            </a:r>
            <a:r>
              <a:rPr lang="en-US" baseline="-25000" dirty="0"/>
              <a:t>1</a:t>
            </a:r>
            <a:r>
              <a:rPr lang="en-US" dirty="0"/>
              <a:t> to </a:t>
            </a:r>
            <a:r>
              <a:rPr lang="en-US" i="1" dirty="0"/>
              <a:t>S</a:t>
            </a:r>
            <a:r>
              <a:rPr lang="en-US" baseline="-25000" dirty="0"/>
              <a:t>2.</a:t>
            </a:r>
          </a:p>
          <a:p>
            <a:pPr marL="342900" indent="-342900">
              <a:buFont typeface="Arial" panose="020B0604020202020204" pitchFamily="34" charset="0"/>
              <a:buChar char="•"/>
            </a:pPr>
            <a:r>
              <a:rPr lang="en-US" dirty="0" smtClean="0"/>
              <a:t>The </a:t>
            </a:r>
            <a:r>
              <a:rPr lang="en-US" dirty="0"/>
              <a:t>price consumers pay rises from $3.00 to $3.08.</a:t>
            </a:r>
          </a:p>
          <a:p>
            <a:pPr marL="342900" indent="-342900">
              <a:buFont typeface="Arial" panose="020B0604020202020204" pitchFamily="34" charset="0"/>
              <a:buChar char="•"/>
            </a:pPr>
            <a:r>
              <a:rPr lang="en-US" dirty="0" smtClean="0"/>
              <a:t>The </a:t>
            </a:r>
            <a:r>
              <a:rPr lang="en-US" dirty="0"/>
              <a:t>price sellers receive falls </a:t>
            </a:r>
            <a:r>
              <a:rPr lang="en-US" dirty="0" smtClean="0"/>
              <a:t>from </a:t>
            </a:r>
            <a:r>
              <a:rPr lang="en-US" dirty="0"/>
              <a:t>$3.00 to $2.98. </a:t>
            </a:r>
          </a:p>
          <a:p>
            <a:r>
              <a:rPr lang="en-US" i="1" dirty="0"/>
              <a:t>Therefore, consumers pay 8 cents of the 10-cents-per-gallon tax on gasoline, and sellers pay 2 cents</a:t>
            </a:r>
            <a:r>
              <a:rPr lang="en-US" i="1" dirty="0" smtClean="0"/>
              <a:t>.</a:t>
            </a:r>
            <a:endParaRPr lang="en-US" dirty="0"/>
          </a:p>
        </p:txBody>
      </p:sp>
      <p:sp>
        <p:nvSpPr>
          <p:cNvPr id="7" name="Text Placeholder 3"/>
          <p:cNvSpPr>
            <a:spLocks noGrp="1"/>
          </p:cNvSpPr>
          <p:nvPr>
            <p:ph type="body" sz="quarter" idx="12"/>
          </p:nvPr>
        </p:nvSpPr>
        <p:spPr>
          <a:xfrm>
            <a:off x="5867400" y="5562600"/>
            <a:ext cx="2590800" cy="685800"/>
          </a:xfrm>
        </p:spPr>
        <p:txBody>
          <a:bodyPr/>
          <a:lstStyle/>
          <a:p>
            <a:r>
              <a:rPr lang="en-US" dirty="0" smtClean="0"/>
              <a:t>The incidence of a tax on gasoline</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4.11</a:t>
            </a:r>
            <a:endParaRPr lang="en-US" dirty="0"/>
          </a:p>
        </p:txBody>
      </p:sp>
      <p:pic>
        <p:nvPicPr>
          <p:cNvPr id="2050" name="Picture 2" descr="C:\Users\Paul\Dropbox\ECON 5e\Art From Fernando_For Digital\ch04\Figure_4.11\Figure_4.11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ul\Dropbox\ECON 5e\Art From Fernando_For Digital\ch04\Figure_4.11\Figure_4.11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ul\Dropbox\ECON 5e\Art From Fernando_For Digital\ch04\Figure_4.11\Figure_4.11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aul\Dropbox\ECON 5e\Art From Fernando_For Digital\ch04\Figure_4.11\Figure_4.11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aul\Dropbox\ECON 5e\Art From Fernando_For Digital\ch04\Figure_4.11\Figure_4.11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aul\Dropbox\ECON 5e\Art From Fernando_For Digital\ch04\Figure_4.11\Figure_4.11_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aul\Dropbox\ECON 5e\Art From Fernando_For Digital\ch04\Figure_4.11\Figure_4.11_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Paul\Dropbox\ECON 5e\Art From Fernando_For Digital\ch04\Figure_4.11\Figure_4.11_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Paul\Dropbox\ECON 5e\Art From Fernando_For Digital\ch04\Figure_4.11\Figure_4.11_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Paul\Dropbox\ECON 5e\Art From Fernando_For Digital\ch04\Figure_4.11\Figure_4.11_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500"/>
                                        <p:tgtEl>
                                          <p:spTgt spid="205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left)">
                                      <p:cBhvr>
                                        <p:cTn id="15" dur="500"/>
                                        <p:tgtEl>
                                          <p:spTgt spid="205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wipe(left)">
                                      <p:cBhvr>
                                        <p:cTn id="19" dur="500"/>
                                        <p:tgtEl>
                                          <p:spTgt spid="205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wipe(left)">
                                      <p:cBhvr>
                                        <p:cTn id="32" dur="500"/>
                                        <p:tgtEl>
                                          <p:spTgt spid="205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055"/>
                                        </p:tgtEl>
                                        <p:attrNameLst>
                                          <p:attrName>style.visibility</p:attrName>
                                        </p:attrNameLst>
                                      </p:cBhvr>
                                      <p:to>
                                        <p:strVal val="visible"/>
                                      </p:to>
                                    </p:set>
                                    <p:animEffect transition="in" filter="wipe(left)">
                                      <p:cBhvr>
                                        <p:cTn id="36" dur="500"/>
                                        <p:tgtEl>
                                          <p:spTgt spid="205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056"/>
                                        </p:tgtEl>
                                        <p:attrNameLst>
                                          <p:attrName>style.visibility</p:attrName>
                                        </p:attrNameLst>
                                      </p:cBhvr>
                                      <p:to>
                                        <p:strVal val="visible"/>
                                      </p:to>
                                    </p:set>
                                    <p:animEffect transition="in" filter="wipe(left)">
                                      <p:cBhvr>
                                        <p:cTn id="45" dur="500"/>
                                        <p:tgtEl>
                                          <p:spTgt spid="2056"/>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2057"/>
                                        </p:tgtEl>
                                        <p:attrNameLst>
                                          <p:attrName>style.visibility</p:attrName>
                                        </p:attrNameLst>
                                      </p:cBhvr>
                                      <p:to>
                                        <p:strVal val="visible"/>
                                      </p:to>
                                    </p:set>
                                    <p:animEffect transition="in" filter="wipe(left)">
                                      <p:cBhvr>
                                        <p:cTn id="49" dur="500"/>
                                        <p:tgtEl>
                                          <p:spTgt spid="205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wipe(left)">
                                      <p:cBhvr>
                                        <p:cTn id="54" dur="500"/>
                                        <p:tgtEl>
                                          <p:spTgt spid="6">
                                            <p:txEl>
                                              <p:pRg st="3" end="3"/>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058"/>
                                        </p:tgtEl>
                                        <p:attrNameLst>
                                          <p:attrName>style.visibility</p:attrName>
                                        </p:attrNameLst>
                                      </p:cBhvr>
                                      <p:to>
                                        <p:strVal val="visible"/>
                                      </p:to>
                                    </p:set>
                                    <p:animEffect transition="in" filter="wipe(left)">
                                      <p:cBhvr>
                                        <p:cTn id="58" dur="500"/>
                                        <p:tgtEl>
                                          <p:spTgt spid="2058"/>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2059"/>
                                        </p:tgtEl>
                                        <p:attrNameLst>
                                          <p:attrName>style.visibility</p:attrName>
                                        </p:attrNameLst>
                                      </p:cBhvr>
                                      <p:to>
                                        <p:strVal val="visible"/>
                                      </p:to>
                                    </p:set>
                                    <p:animEffect transition="in" filter="wipe(left)">
                                      <p:cBhvr>
                                        <p:cTn id="62" dur="500"/>
                                        <p:tgtEl>
                                          <p:spTgt spid="2059"/>
                                        </p:tgtEl>
                                      </p:cBhvr>
                                    </p:animEffect>
                                  </p:childTnLst>
                                </p:cTn>
                              </p:par>
                            </p:childTnLst>
                          </p:cTn>
                        </p:par>
                        <p:par>
                          <p:cTn id="63" fill="hold">
                            <p:stCondLst>
                              <p:cond delay="1500"/>
                            </p:stCondLst>
                            <p:childTnLst>
                              <p:par>
                                <p:cTn id="64" presetID="22" presetClass="entr" presetSubtype="8" fill="hold" nodeType="afterEffect">
                                  <p:stCondLst>
                                    <p:cond delay="0"/>
                                  </p:stCondLst>
                                  <p:childTnLst>
                                    <p:set>
                                      <p:cBhvr>
                                        <p:cTn id="65" dur="1" fill="hold">
                                          <p:stCondLst>
                                            <p:cond delay="0"/>
                                          </p:stCondLst>
                                        </p:cTn>
                                        <p:tgtEl>
                                          <p:spTgt spid="6">
                                            <p:txEl>
                                              <p:pRg st="4" end="4"/>
                                            </p:txEl>
                                          </p:spTgt>
                                        </p:tgtEl>
                                        <p:attrNameLst>
                                          <p:attrName>style.visibility</p:attrName>
                                        </p:attrNameLst>
                                      </p:cBhvr>
                                      <p:to>
                                        <p:strVal val="visible"/>
                                      </p:to>
                                    </p:set>
                                    <p:animEffect transition="in" filter="wipe(left)">
                                      <p:cBhvr>
                                        <p:cTn id="6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Surplus and Producer Surplus</a:t>
            </a:r>
            <a:endParaRPr lang="en-US" dirty="0"/>
          </a:p>
        </p:txBody>
      </p:sp>
      <p:sp>
        <p:nvSpPr>
          <p:cNvPr id="3" name="Content Placeholder 2"/>
          <p:cNvSpPr>
            <a:spLocks noGrp="1"/>
          </p:cNvSpPr>
          <p:nvPr>
            <p:ph sz="quarter" idx="10"/>
          </p:nvPr>
        </p:nvSpPr>
        <p:spPr/>
        <p:txBody>
          <a:bodyPr/>
          <a:lstStyle/>
          <a:p>
            <a:r>
              <a:rPr lang="en-US" dirty="0" smtClean="0"/>
              <a:t>4.1</a:t>
            </a:r>
            <a:endParaRPr lang="en-US" dirty="0"/>
          </a:p>
        </p:txBody>
      </p:sp>
      <p:sp>
        <p:nvSpPr>
          <p:cNvPr id="4" name="Text Placeholder 3"/>
          <p:cNvSpPr>
            <a:spLocks noGrp="1"/>
          </p:cNvSpPr>
          <p:nvPr>
            <p:ph type="body" sz="quarter" idx="11"/>
          </p:nvPr>
        </p:nvSpPr>
        <p:spPr/>
        <p:txBody>
          <a:bodyPr/>
          <a:lstStyle/>
          <a:p>
            <a:r>
              <a:rPr lang="en-US" dirty="0"/>
              <a:t>Distinguish between the concepts of consumer surplus and producer surplus</a:t>
            </a:r>
            <a:r>
              <a:rPr lang="en-US" dirty="0" smtClean="0"/>
              <a:t>.</a:t>
            </a:r>
            <a:endParaRPr lang="en-US" dirty="0"/>
          </a:p>
        </p:txBody>
      </p:sp>
    </p:spTree>
    <p:extLst>
      <p:ext uri="{BB962C8B-B14F-4D97-AF65-F5344CB8AC3E}">
        <p14:creationId xmlns:p14="http://schemas.microsoft.com/office/powerpoint/2010/main" val="2063450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incidence: who actually pays for a tax?</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In the market for gasoline, the buyers effectively paid 80% of the 10-cents-per-gallon tax, and sellers paid 20%.</a:t>
            </a:r>
          </a:p>
          <a:p>
            <a:pPr>
              <a:spcBef>
                <a:spcPct val="10000"/>
              </a:spcBef>
              <a:spcAft>
                <a:spcPct val="10000"/>
              </a:spcAft>
            </a:pPr>
            <a:endParaRPr lang="en-US" i="1" dirty="0"/>
          </a:p>
          <a:p>
            <a:pPr>
              <a:spcBef>
                <a:spcPct val="10000"/>
              </a:spcBef>
              <a:spcAft>
                <a:spcPct val="10000"/>
              </a:spcAft>
            </a:pPr>
            <a:r>
              <a:rPr lang="en-US" dirty="0"/>
              <a:t>This is referred to as the </a:t>
            </a:r>
            <a:r>
              <a:rPr lang="en-US" b="1" i="1" dirty="0"/>
              <a:t>tax incidence</a:t>
            </a:r>
            <a:r>
              <a:rPr lang="en-US" dirty="0"/>
              <a:t>: the actual division of the burden of a tax between buyers and sellers in a market.</a:t>
            </a:r>
          </a:p>
          <a:p>
            <a:pPr>
              <a:spcBef>
                <a:spcPct val="10000"/>
              </a:spcBef>
              <a:spcAft>
                <a:spcPct val="10000"/>
              </a:spcAft>
            </a:pPr>
            <a:endParaRPr lang="en-US" dirty="0"/>
          </a:p>
          <a:p>
            <a:pPr>
              <a:spcBef>
                <a:spcPct val="10000"/>
              </a:spcBef>
              <a:spcAft>
                <a:spcPct val="10000"/>
              </a:spcAft>
            </a:pPr>
            <a:r>
              <a:rPr lang="en-US" dirty="0"/>
              <a:t>What determines this tax incidence? As we will see on the next slide, the answer is not “whoever has the legal obligation to pay the tax”…</a:t>
            </a:r>
          </a:p>
          <a:p>
            <a:endParaRPr lang="en-US" dirty="0"/>
          </a:p>
        </p:txBody>
      </p:sp>
    </p:spTree>
    <p:extLst>
      <p:ext uri="{BB962C8B-B14F-4D97-AF65-F5344CB8AC3E}">
        <p14:creationId xmlns:p14="http://schemas.microsoft.com/office/powerpoint/2010/main" val="5914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tax is collected from buyers?</a:t>
            </a:r>
            <a:endParaRPr lang="en-US" dirty="0"/>
          </a:p>
        </p:txBody>
      </p:sp>
      <p:sp>
        <p:nvSpPr>
          <p:cNvPr id="6" name="Text Placeholder 2"/>
          <p:cNvSpPr>
            <a:spLocks noGrp="1"/>
          </p:cNvSpPr>
          <p:nvPr>
            <p:ph type="body" sz="quarter" idx="11"/>
          </p:nvPr>
        </p:nvSpPr>
        <p:spPr>
          <a:xfrm>
            <a:off x="152400" y="838200"/>
            <a:ext cx="3962400" cy="5638800"/>
          </a:xfrm>
        </p:spPr>
        <p:txBody>
          <a:bodyPr/>
          <a:lstStyle/>
          <a:p>
            <a:r>
              <a:rPr lang="en-US" dirty="0"/>
              <a:t>With no tax on gasoline, the demand curve is </a:t>
            </a:r>
            <a:r>
              <a:rPr lang="en-US" i="1" dirty="0"/>
              <a:t>D</a:t>
            </a:r>
            <a:r>
              <a:rPr lang="en-US" baseline="-25000" dirty="0"/>
              <a:t>1</a:t>
            </a:r>
            <a:r>
              <a:rPr lang="en-US" dirty="0"/>
              <a:t>.  </a:t>
            </a:r>
          </a:p>
          <a:p>
            <a:r>
              <a:rPr lang="en-US" dirty="0"/>
              <a:t>If a 10-cents-per-gallon tax imposed on consumers, the demand curve shifts </a:t>
            </a:r>
            <a:r>
              <a:rPr lang="en-US" dirty="0" smtClean="0"/>
              <a:t>down</a:t>
            </a:r>
            <a:br>
              <a:rPr lang="en-US" dirty="0" smtClean="0"/>
            </a:br>
            <a:r>
              <a:rPr lang="en-US" dirty="0" smtClean="0"/>
              <a:t>by </a:t>
            </a:r>
            <a:r>
              <a:rPr lang="en-US" dirty="0"/>
              <a:t>the amount of the </a:t>
            </a:r>
            <a:r>
              <a:rPr lang="en-US" dirty="0" smtClean="0"/>
              <a:t>tax,</a:t>
            </a:r>
            <a:br>
              <a:rPr lang="en-US" dirty="0" smtClean="0"/>
            </a:br>
            <a:r>
              <a:rPr lang="en-US" dirty="0" smtClean="0"/>
              <a:t>from </a:t>
            </a:r>
            <a:r>
              <a:rPr lang="en-US" i="1" dirty="0"/>
              <a:t>D</a:t>
            </a:r>
            <a:r>
              <a:rPr lang="en-US" baseline="-25000" dirty="0"/>
              <a:t>1 </a:t>
            </a:r>
            <a:r>
              <a:rPr lang="en-US" dirty="0"/>
              <a:t>to </a:t>
            </a:r>
            <a:r>
              <a:rPr lang="en-US" i="1" dirty="0"/>
              <a:t>D</a:t>
            </a:r>
            <a:r>
              <a:rPr lang="en-US" baseline="-25000" dirty="0"/>
              <a:t>2</a:t>
            </a:r>
            <a:r>
              <a:rPr lang="en-US" dirty="0"/>
              <a:t>.</a:t>
            </a:r>
          </a:p>
          <a:p>
            <a:pPr marL="342900" indent="-342900">
              <a:buFont typeface="Arial" panose="020B0604020202020204" pitchFamily="34" charset="0"/>
              <a:buChar char="•"/>
            </a:pPr>
            <a:r>
              <a:rPr lang="en-US" dirty="0"/>
              <a:t>In the new equilibrium, consumers pay a price of $</a:t>
            </a:r>
            <a:r>
              <a:rPr lang="en-US" dirty="0" smtClean="0"/>
              <a:t>3.58 </a:t>
            </a:r>
            <a:r>
              <a:rPr lang="en-US" dirty="0"/>
              <a:t>per gallon, including the tax. </a:t>
            </a:r>
          </a:p>
          <a:p>
            <a:pPr marL="342900" indent="-342900">
              <a:buFont typeface="Arial" panose="020B0604020202020204" pitchFamily="34" charset="0"/>
              <a:buChar char="•"/>
            </a:pPr>
            <a:r>
              <a:rPr lang="en-US" dirty="0"/>
              <a:t>Producers receive </a:t>
            </a:r>
            <a:r>
              <a:rPr lang="en-US" dirty="0" smtClean="0"/>
              <a:t>$3.48 </a:t>
            </a:r>
            <a:r>
              <a:rPr lang="en-US" dirty="0"/>
              <a:t>per gallon. </a:t>
            </a:r>
          </a:p>
          <a:p>
            <a:r>
              <a:rPr lang="en-US" i="1" dirty="0" smtClean="0"/>
              <a:t>This </a:t>
            </a:r>
            <a:r>
              <a:rPr lang="en-US" i="1" dirty="0"/>
              <a:t>is the same result we saw when producers were responsible for paying the tax!  </a:t>
            </a:r>
          </a:p>
          <a:p>
            <a:endParaRPr lang="en-US" dirty="0"/>
          </a:p>
        </p:txBody>
      </p:sp>
      <p:sp>
        <p:nvSpPr>
          <p:cNvPr id="7" name="Text Placeholder 3"/>
          <p:cNvSpPr>
            <a:spLocks noGrp="1"/>
          </p:cNvSpPr>
          <p:nvPr>
            <p:ph type="body" sz="quarter" idx="12"/>
          </p:nvPr>
        </p:nvSpPr>
        <p:spPr>
          <a:xfrm>
            <a:off x="5867400" y="5562600"/>
            <a:ext cx="2590800" cy="685800"/>
          </a:xfrm>
        </p:spPr>
        <p:txBody>
          <a:bodyPr/>
          <a:lstStyle/>
          <a:p>
            <a:r>
              <a:rPr lang="en-US" dirty="0" smtClean="0"/>
              <a:t>The incidence of a tax on gasoline paid by buyers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4.12</a:t>
            </a:r>
            <a:endParaRPr lang="en-US" dirty="0"/>
          </a:p>
        </p:txBody>
      </p:sp>
      <p:pic>
        <p:nvPicPr>
          <p:cNvPr id="3074" name="Picture 2" descr="C:\Users\Paul\Dropbox\ECON 5e\Art From Fernando_For Digital\ch04\Figure_4.12\Figure_4.12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ul\Dropbox\ECON 5e\Art From Fernando_For Digital\ch04\Figure_4.12\Figure_4.12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aul\Dropbox\ECON 5e\Art From Fernando_For Digital\ch04\Figure_4.12\Figure_4.12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aul\Dropbox\ECON 5e\Art From Fernando_For Digital\ch04\Figure_4.12\Figure_4.12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aul\Dropbox\ECON 5e\Art From Fernando_For Digital\ch04\Figure_4.12\Figure_4.12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Paul\Dropbox\ECON 5e\Art From Fernando_For Digital\ch04\Figure_4.12\Figure_4.12_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Paul\Dropbox\ECON 5e\Art From Fernando_For Digital\ch04\Figure_4.12\Figure_4.12_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Paul\Dropbox\ECON 5e\Art From Fernando_For Digital\ch04\Figure_4.12\Figure_4.12_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Paul\Dropbox\ECON 5e\Art From Fernando_For Digital\ch04\Figure_4.12\Figure_4.12_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Paul\Dropbox\ECON 5e\Art From Fernando_For Digital\ch04\Figure_4.12\Figure_4.12_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down)">
                                      <p:cBhvr>
                                        <p:cTn id="11" dur="500"/>
                                        <p:tgtEl>
                                          <p:spTgt spid="307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ipe(down)">
                                      <p:cBhvr>
                                        <p:cTn id="15" dur="500"/>
                                        <p:tgtEl>
                                          <p:spTgt spid="307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wipe(down)">
                                      <p:cBhvr>
                                        <p:cTn id="19" dur="500"/>
                                        <p:tgtEl>
                                          <p:spTgt spid="307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wipe(down)">
                                      <p:cBhvr>
                                        <p:cTn id="23" dur="500"/>
                                        <p:tgtEl>
                                          <p:spTgt spid="307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wipe(down)">
                                      <p:cBhvr>
                                        <p:cTn id="32" dur="500"/>
                                        <p:tgtEl>
                                          <p:spTgt spid="3078"/>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3079"/>
                                        </p:tgtEl>
                                        <p:attrNameLst>
                                          <p:attrName>style.visibility</p:attrName>
                                        </p:attrNameLst>
                                      </p:cBhvr>
                                      <p:to>
                                        <p:strVal val="visible"/>
                                      </p:to>
                                    </p:set>
                                    <p:animEffect transition="in" filter="wipe(down)">
                                      <p:cBhvr>
                                        <p:cTn id="36" dur="500"/>
                                        <p:tgtEl>
                                          <p:spTgt spid="307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3082"/>
                                        </p:tgtEl>
                                        <p:attrNameLst>
                                          <p:attrName>style.visibility</p:attrName>
                                        </p:attrNameLst>
                                      </p:cBhvr>
                                      <p:to>
                                        <p:strVal val="visible"/>
                                      </p:to>
                                    </p:set>
                                    <p:animEffect transition="in" filter="wipe(down)">
                                      <p:cBhvr>
                                        <p:cTn id="45" dur="500"/>
                                        <p:tgtEl>
                                          <p:spTgt spid="3082"/>
                                        </p:tgtEl>
                                      </p:cBhvr>
                                    </p:animEffect>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3083"/>
                                        </p:tgtEl>
                                        <p:attrNameLst>
                                          <p:attrName>style.visibility</p:attrName>
                                        </p:attrNameLst>
                                      </p:cBhvr>
                                      <p:to>
                                        <p:strVal val="visible"/>
                                      </p:to>
                                    </p:set>
                                    <p:animEffect transition="in" filter="wipe(down)">
                                      <p:cBhvr>
                                        <p:cTn id="49" dur="500"/>
                                        <p:tgtEl>
                                          <p:spTgt spid="3083"/>
                                        </p:tgtEl>
                                      </p:cBhvr>
                                    </p:animEffect>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wipe(left)">
                                      <p:cBhvr>
                                        <p:cTn id="53" dur="500"/>
                                        <p:tgtEl>
                                          <p:spTgt spid="6">
                                            <p:txEl>
                                              <p:pRg st="3" end="3"/>
                                            </p:txEl>
                                          </p:spTgt>
                                        </p:tgtEl>
                                      </p:cBhvr>
                                    </p:animEffect>
                                  </p:childTnLst>
                                </p:cTn>
                              </p:par>
                            </p:childTnLst>
                          </p:cTn>
                        </p:par>
                        <p:par>
                          <p:cTn id="54" fill="hold">
                            <p:stCondLst>
                              <p:cond delay="2000"/>
                            </p:stCondLst>
                            <p:childTnLst>
                              <p:par>
                                <p:cTn id="55" presetID="22" presetClass="entr" presetSubtype="4" fill="hold" nodeType="afterEffect">
                                  <p:stCondLst>
                                    <p:cond delay="0"/>
                                  </p:stCondLst>
                                  <p:childTnLst>
                                    <p:set>
                                      <p:cBhvr>
                                        <p:cTn id="56" dur="1" fill="hold">
                                          <p:stCondLst>
                                            <p:cond delay="0"/>
                                          </p:stCondLst>
                                        </p:cTn>
                                        <p:tgtEl>
                                          <p:spTgt spid="3080"/>
                                        </p:tgtEl>
                                        <p:attrNameLst>
                                          <p:attrName>style.visibility</p:attrName>
                                        </p:attrNameLst>
                                      </p:cBhvr>
                                      <p:to>
                                        <p:strVal val="visible"/>
                                      </p:to>
                                    </p:set>
                                    <p:animEffect transition="in" filter="wipe(down)">
                                      <p:cBhvr>
                                        <p:cTn id="57" dur="500"/>
                                        <p:tgtEl>
                                          <p:spTgt spid="3080"/>
                                        </p:tgtEl>
                                      </p:cBhvr>
                                    </p:animEffect>
                                  </p:childTnLst>
                                </p:cTn>
                              </p:par>
                            </p:childTnLst>
                          </p:cTn>
                        </p:par>
                        <p:par>
                          <p:cTn id="58" fill="hold">
                            <p:stCondLst>
                              <p:cond delay="2500"/>
                            </p:stCondLst>
                            <p:childTnLst>
                              <p:par>
                                <p:cTn id="59" presetID="22" presetClass="entr" presetSubtype="4" fill="hold" nodeType="afterEffect">
                                  <p:stCondLst>
                                    <p:cond delay="0"/>
                                  </p:stCondLst>
                                  <p:childTnLst>
                                    <p:set>
                                      <p:cBhvr>
                                        <p:cTn id="60" dur="1" fill="hold">
                                          <p:stCondLst>
                                            <p:cond delay="0"/>
                                          </p:stCondLst>
                                        </p:cTn>
                                        <p:tgtEl>
                                          <p:spTgt spid="3081"/>
                                        </p:tgtEl>
                                        <p:attrNameLst>
                                          <p:attrName>style.visibility</p:attrName>
                                        </p:attrNameLst>
                                      </p:cBhvr>
                                      <p:to>
                                        <p:strVal val="visible"/>
                                      </p:to>
                                    </p:set>
                                    <p:animEffect transition="in" filter="wipe(down)">
                                      <p:cBhvr>
                                        <p:cTn id="61" dur="500"/>
                                        <p:tgtEl>
                                          <p:spTgt spid="3081"/>
                                        </p:tgtEl>
                                      </p:cBhvr>
                                    </p:animEffect>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wipe(left)">
                                      <p:cBhvr>
                                        <p:cTn id="6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i="1" dirty="0" smtClean="0"/>
              <a:t>does</a:t>
            </a:r>
            <a:r>
              <a:rPr lang="en-US" dirty="0" smtClean="0"/>
              <a:t> determine the tax incidence?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The incidence of the tax is determined by the relative slopes of the demand and supply curves.</a:t>
            </a:r>
          </a:p>
          <a:p>
            <a:pPr>
              <a:spcBef>
                <a:spcPct val="10000"/>
              </a:spcBef>
              <a:spcAft>
                <a:spcPct val="10000"/>
              </a:spcAft>
            </a:pPr>
            <a:endParaRPr lang="en-US" dirty="0"/>
          </a:p>
          <a:p>
            <a:pPr>
              <a:spcBef>
                <a:spcPct val="10000"/>
              </a:spcBef>
              <a:spcAft>
                <a:spcPct val="10000"/>
              </a:spcAft>
            </a:pPr>
            <a:r>
              <a:rPr lang="en-US" dirty="0"/>
              <a:t>A steep demand curve means that buyers do not change how much they buy when the price changes; this results in them taking on much of the burden of the tax.</a:t>
            </a:r>
          </a:p>
          <a:p>
            <a:pPr>
              <a:spcBef>
                <a:spcPct val="10000"/>
              </a:spcBef>
              <a:spcAft>
                <a:spcPct val="10000"/>
              </a:spcAft>
            </a:pPr>
            <a:endParaRPr lang="en-US" dirty="0"/>
          </a:p>
          <a:p>
            <a:pPr>
              <a:spcBef>
                <a:spcPct val="10000"/>
              </a:spcBef>
              <a:spcAft>
                <a:spcPct val="10000"/>
              </a:spcAft>
            </a:pPr>
            <a:r>
              <a:rPr lang="en-US" dirty="0"/>
              <a:t>If the demand curve were shallower, buyers would change how much they bought a lot in response to a price change. Then they could not be forced to accept as much of the burden of the tax.</a:t>
            </a:r>
          </a:p>
          <a:p>
            <a:pPr marL="342900" indent="-342900">
              <a:spcBef>
                <a:spcPct val="10000"/>
              </a:spcBef>
              <a:spcAft>
                <a:spcPct val="10000"/>
              </a:spcAft>
              <a:buFont typeface="Arial" panose="020B0604020202020204" pitchFamily="34" charset="0"/>
              <a:buChar char="•"/>
            </a:pPr>
            <a:r>
              <a:rPr lang="en-US" dirty="0" smtClean="0"/>
              <a:t>Similar </a:t>
            </a:r>
            <a:r>
              <a:rPr lang="en-US" dirty="0"/>
              <a:t>analysis applies for sellers</a:t>
            </a:r>
            <a:r>
              <a:rPr lang="en-US" dirty="0" smtClean="0"/>
              <a:t>.</a:t>
            </a:r>
            <a:endParaRPr lang="en-US" dirty="0"/>
          </a:p>
        </p:txBody>
      </p:sp>
    </p:spTree>
    <p:extLst>
      <p:ext uri="{BB962C8B-B14F-4D97-AF65-F5344CB8AC3E}">
        <p14:creationId xmlns:p14="http://schemas.microsoft.com/office/powerpoint/2010/main" val="9145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burden of the Social Security tax</a:t>
            </a:r>
            <a:endParaRPr lang="en-US" dirty="0"/>
          </a:p>
        </p:txBody>
      </p:sp>
      <p:sp>
        <p:nvSpPr>
          <p:cNvPr id="4" name="Text Placeholder 2"/>
          <p:cNvSpPr>
            <a:spLocks noGrp="1"/>
          </p:cNvSpPr>
          <p:nvPr>
            <p:ph type="body" sz="quarter" idx="11"/>
          </p:nvPr>
        </p:nvSpPr>
        <p:spPr>
          <a:xfrm>
            <a:off x="152400" y="838200"/>
            <a:ext cx="8839200" cy="5638800"/>
          </a:xfrm>
        </p:spPr>
        <p:txBody>
          <a:bodyPr/>
          <a:lstStyle/>
          <a:p>
            <a:r>
              <a:rPr lang="en-US" dirty="0"/>
              <a:t>The Federal Insurance Contributions Act (FICA) tax is 15.3% of wages, and funds Social Security and Medicare. By law, employers pay half (7.65%), as do workers.</a:t>
            </a:r>
          </a:p>
          <a:p>
            <a:endParaRPr lang="en-US" dirty="0"/>
          </a:p>
          <a:p>
            <a:r>
              <a:rPr lang="en-US" dirty="0"/>
              <a:t>Who really ends up with most of the burden of this tax?</a:t>
            </a:r>
          </a:p>
          <a:p>
            <a:endParaRPr lang="en-US" dirty="0"/>
          </a:p>
          <a:p>
            <a:r>
              <a:rPr lang="en-US" dirty="0"/>
              <a:t>The answer depends on who is less sensitive to changes in wages: employers (buyers of labor) or workers (sellers of labor).</a:t>
            </a:r>
          </a:p>
          <a:p>
            <a:endParaRPr lang="en-US" dirty="0"/>
          </a:p>
          <a:p>
            <a:r>
              <a:rPr lang="en-US" dirty="0"/>
              <a:t>It turns out that workers are relatively insensitive to their wages; that is, they don’t change their hours-of-work decision much when their wages change.</a:t>
            </a:r>
          </a:p>
          <a:p>
            <a:endParaRPr lang="en-US" dirty="0"/>
          </a:p>
          <a:p>
            <a:r>
              <a:rPr lang="en-US" dirty="0"/>
              <a:t>So workers end up with most of the burden of this tax.</a:t>
            </a:r>
          </a:p>
          <a:p>
            <a:endParaRPr lang="en-US" dirty="0"/>
          </a:p>
        </p:txBody>
      </p:sp>
    </p:spTree>
    <p:extLst>
      <p:ext uri="{BB962C8B-B14F-4D97-AF65-F5344CB8AC3E}">
        <p14:creationId xmlns:p14="http://schemas.microsoft.com/office/powerpoint/2010/main" val="19799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wipe(left)">
                                      <p:cBhvr>
                                        <p:cTn id="2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tax burden—continued</a:t>
            </a:r>
            <a:endParaRPr lang="en-US" dirty="0"/>
          </a:p>
        </p:txBody>
      </p:sp>
      <p:sp>
        <p:nvSpPr>
          <p:cNvPr id="4" name="Text Placeholder 2"/>
          <p:cNvSpPr>
            <a:spLocks noGrp="1"/>
          </p:cNvSpPr>
          <p:nvPr>
            <p:ph type="body" sz="quarter" idx="11"/>
          </p:nvPr>
        </p:nvSpPr>
        <p:spPr>
          <a:xfrm>
            <a:off x="152400" y="5229224"/>
            <a:ext cx="8839200" cy="1247775"/>
          </a:xfrm>
        </p:spPr>
        <p:txBody>
          <a:bodyPr/>
          <a:lstStyle/>
          <a:p>
            <a:r>
              <a:rPr lang="en-US" dirty="0"/>
              <a:t>The panels illustrate an imaginary $1.00 per hour Social Security tax.</a:t>
            </a:r>
          </a:p>
          <a:p>
            <a:r>
              <a:rPr lang="en-US" dirty="0"/>
              <a:t>Whether firms or workers have the legal obligation to pay the tax, workers end up with most of the tax burden.</a:t>
            </a:r>
          </a:p>
          <a:p>
            <a:endParaRPr lang="en-US" dirty="0"/>
          </a:p>
        </p:txBody>
      </p:sp>
      <p:pic>
        <p:nvPicPr>
          <p:cNvPr id="5" name="Picture 4" descr="mtc3ppt1.gif"/>
          <p:cNvPicPr>
            <a:picLocks noChangeAspect="1"/>
          </p:cNvPicPr>
          <p:nvPr/>
        </p:nvPicPr>
        <p:blipFill>
          <a:blip r:embed="rId2"/>
          <a:srcRect/>
          <a:stretch>
            <a:fillRect/>
          </a:stretch>
        </p:blipFill>
        <p:spPr bwMode="auto">
          <a:xfrm>
            <a:off x="1381125" y="1095375"/>
            <a:ext cx="6953250" cy="4133850"/>
          </a:xfrm>
          <a:prstGeom prst="rect">
            <a:avLst/>
          </a:prstGeom>
          <a:noFill/>
          <a:ln w="9525">
            <a:noFill/>
            <a:miter lim="800000"/>
            <a:headEnd/>
            <a:tailEnd/>
          </a:ln>
        </p:spPr>
      </p:pic>
      <p:pic>
        <p:nvPicPr>
          <p:cNvPr id="6" name="Picture 5" descr="mtc3ppt2.gif"/>
          <p:cNvPicPr>
            <a:picLocks noChangeAspect="1"/>
          </p:cNvPicPr>
          <p:nvPr/>
        </p:nvPicPr>
        <p:blipFill>
          <a:blip r:embed="rId3"/>
          <a:srcRect/>
          <a:stretch>
            <a:fillRect/>
          </a:stretch>
        </p:blipFill>
        <p:spPr bwMode="auto">
          <a:xfrm>
            <a:off x="1381125" y="1095375"/>
            <a:ext cx="6953250" cy="4133850"/>
          </a:xfrm>
          <a:prstGeom prst="rect">
            <a:avLst/>
          </a:prstGeom>
          <a:noFill/>
          <a:ln w="9525">
            <a:noFill/>
            <a:miter lim="800000"/>
            <a:headEnd/>
            <a:tailEnd/>
          </a:ln>
        </p:spPr>
      </p:pic>
      <p:pic>
        <p:nvPicPr>
          <p:cNvPr id="7" name="Picture 6" descr="mtc3ppt3.gif"/>
          <p:cNvPicPr>
            <a:picLocks noChangeAspect="1"/>
          </p:cNvPicPr>
          <p:nvPr/>
        </p:nvPicPr>
        <p:blipFill>
          <a:blip r:embed="rId4"/>
          <a:srcRect/>
          <a:stretch>
            <a:fillRect/>
          </a:stretch>
        </p:blipFill>
        <p:spPr bwMode="auto">
          <a:xfrm>
            <a:off x="1381125" y="1095375"/>
            <a:ext cx="6953250" cy="4133850"/>
          </a:xfrm>
          <a:prstGeom prst="rect">
            <a:avLst/>
          </a:prstGeom>
          <a:noFill/>
          <a:ln w="9525">
            <a:noFill/>
            <a:miter lim="800000"/>
            <a:headEnd/>
            <a:tailEnd/>
          </a:ln>
        </p:spPr>
      </p:pic>
      <p:pic>
        <p:nvPicPr>
          <p:cNvPr id="8" name="Picture 7" descr="mtc3ppt4.gif"/>
          <p:cNvPicPr>
            <a:picLocks noChangeAspect="1"/>
          </p:cNvPicPr>
          <p:nvPr/>
        </p:nvPicPr>
        <p:blipFill>
          <a:blip r:embed="rId5"/>
          <a:srcRect/>
          <a:stretch>
            <a:fillRect/>
          </a:stretch>
        </p:blipFill>
        <p:spPr bwMode="auto">
          <a:xfrm>
            <a:off x="1381125" y="1095375"/>
            <a:ext cx="6953250" cy="4133850"/>
          </a:xfrm>
          <a:prstGeom prst="rect">
            <a:avLst/>
          </a:prstGeom>
          <a:noFill/>
          <a:ln w="9525">
            <a:noFill/>
            <a:miter lim="800000"/>
            <a:headEnd/>
            <a:tailEnd/>
          </a:ln>
        </p:spPr>
      </p:pic>
      <p:pic>
        <p:nvPicPr>
          <p:cNvPr id="9" name="Picture 8" descr="mtc3ppt5.gif"/>
          <p:cNvPicPr>
            <a:picLocks noChangeAspect="1"/>
          </p:cNvPicPr>
          <p:nvPr/>
        </p:nvPicPr>
        <p:blipFill>
          <a:blip r:embed="rId6"/>
          <a:srcRect/>
          <a:stretch>
            <a:fillRect/>
          </a:stretch>
        </p:blipFill>
        <p:spPr bwMode="auto">
          <a:xfrm>
            <a:off x="1381125" y="1095375"/>
            <a:ext cx="6953250" cy="4133850"/>
          </a:xfrm>
          <a:prstGeom prst="rect">
            <a:avLst/>
          </a:prstGeom>
          <a:noFill/>
          <a:ln w="9525">
            <a:noFill/>
            <a:miter lim="800000"/>
            <a:headEnd/>
            <a:tailEnd/>
          </a:ln>
        </p:spPr>
      </p:pic>
      <p:pic>
        <p:nvPicPr>
          <p:cNvPr id="10" name="Picture 9" descr="mtc3ppt6.gif"/>
          <p:cNvPicPr>
            <a:picLocks noChangeAspect="1"/>
          </p:cNvPicPr>
          <p:nvPr/>
        </p:nvPicPr>
        <p:blipFill>
          <a:blip r:embed="rId7"/>
          <a:srcRect/>
          <a:stretch>
            <a:fillRect/>
          </a:stretch>
        </p:blipFill>
        <p:spPr bwMode="auto">
          <a:xfrm>
            <a:off x="1381125" y="1095375"/>
            <a:ext cx="6953250" cy="4133850"/>
          </a:xfrm>
          <a:prstGeom prst="rect">
            <a:avLst/>
          </a:prstGeom>
          <a:noFill/>
          <a:ln w="9525">
            <a:noFill/>
            <a:miter lim="800000"/>
            <a:headEnd/>
            <a:tailEnd/>
          </a:ln>
        </p:spPr>
      </p:pic>
      <p:pic>
        <p:nvPicPr>
          <p:cNvPr id="11" name="Picture 10" descr="mtc3ppt7.gif"/>
          <p:cNvPicPr>
            <a:picLocks noChangeAspect="1"/>
          </p:cNvPicPr>
          <p:nvPr/>
        </p:nvPicPr>
        <p:blipFill>
          <a:blip r:embed="rId8"/>
          <a:srcRect/>
          <a:stretch>
            <a:fillRect/>
          </a:stretch>
        </p:blipFill>
        <p:spPr bwMode="auto">
          <a:xfrm>
            <a:off x="1381125" y="1095375"/>
            <a:ext cx="6953250" cy="4133850"/>
          </a:xfrm>
          <a:prstGeom prst="rect">
            <a:avLst/>
          </a:prstGeom>
          <a:noFill/>
          <a:ln w="9525">
            <a:noFill/>
            <a:miter lim="800000"/>
            <a:headEnd/>
            <a:tailEnd/>
          </a:ln>
        </p:spPr>
      </p:pic>
      <p:pic>
        <p:nvPicPr>
          <p:cNvPr id="12" name="Picture 11" descr="mtc3ppt8.gif"/>
          <p:cNvPicPr>
            <a:picLocks noChangeAspect="1"/>
          </p:cNvPicPr>
          <p:nvPr/>
        </p:nvPicPr>
        <p:blipFill>
          <a:blip r:embed="rId9"/>
          <a:srcRect/>
          <a:stretch>
            <a:fillRect/>
          </a:stretch>
        </p:blipFill>
        <p:spPr bwMode="auto">
          <a:xfrm>
            <a:off x="1381125" y="1095375"/>
            <a:ext cx="6953250" cy="4133850"/>
          </a:xfrm>
          <a:prstGeom prst="rect">
            <a:avLst/>
          </a:prstGeom>
          <a:noFill/>
          <a:ln w="9525">
            <a:noFill/>
            <a:miter lim="800000"/>
            <a:headEnd/>
            <a:tailEnd/>
          </a:ln>
        </p:spPr>
      </p:pic>
      <p:pic>
        <p:nvPicPr>
          <p:cNvPr id="13" name="Picture 12" descr="mtc3ppt9.gif"/>
          <p:cNvPicPr>
            <a:picLocks noChangeAspect="1"/>
          </p:cNvPicPr>
          <p:nvPr/>
        </p:nvPicPr>
        <p:blipFill>
          <a:blip r:embed="rId10"/>
          <a:srcRect/>
          <a:stretch>
            <a:fillRect/>
          </a:stretch>
        </p:blipFill>
        <p:spPr bwMode="auto">
          <a:xfrm>
            <a:off x="1381125" y="1095375"/>
            <a:ext cx="6953250" cy="4133850"/>
          </a:xfrm>
          <a:prstGeom prst="rect">
            <a:avLst/>
          </a:prstGeom>
          <a:noFill/>
          <a:ln w="9525">
            <a:noFill/>
            <a:miter lim="800000"/>
            <a:headEnd/>
            <a:tailEnd/>
          </a:ln>
        </p:spPr>
      </p:pic>
      <p:pic>
        <p:nvPicPr>
          <p:cNvPr id="14" name="Picture 13" descr="mtc3ppt10.gif"/>
          <p:cNvPicPr>
            <a:picLocks noChangeAspect="1"/>
          </p:cNvPicPr>
          <p:nvPr/>
        </p:nvPicPr>
        <p:blipFill>
          <a:blip r:embed="rId11"/>
          <a:srcRect/>
          <a:stretch>
            <a:fillRect/>
          </a:stretch>
        </p:blipFill>
        <p:spPr bwMode="auto">
          <a:xfrm>
            <a:off x="1381125" y="1095375"/>
            <a:ext cx="6953250" cy="4133850"/>
          </a:xfrm>
          <a:prstGeom prst="rect">
            <a:avLst/>
          </a:prstGeom>
          <a:noFill/>
          <a:ln w="9525">
            <a:noFill/>
            <a:miter lim="800000"/>
            <a:headEnd/>
            <a:tailEnd/>
          </a:ln>
        </p:spPr>
      </p:pic>
    </p:spTree>
    <p:extLst>
      <p:ext uri="{BB962C8B-B14F-4D97-AF65-F5344CB8AC3E}">
        <p14:creationId xmlns:p14="http://schemas.microsoft.com/office/powerpoint/2010/main" val="33774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55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par>
                          <p:cTn id="32" fill="hold">
                            <p:stCondLst>
                              <p:cond delay="6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1000"/>
                                        <p:tgtEl>
                                          <p:spTgt spid="12"/>
                                        </p:tgtEl>
                                      </p:cBhvr>
                                    </p:animEffect>
                                  </p:childTnLst>
                                </p:cTn>
                              </p:par>
                            </p:childTnLst>
                          </p:cTn>
                        </p:par>
                        <p:par>
                          <p:cTn id="36" fill="hold">
                            <p:stCondLst>
                              <p:cond delay="7500"/>
                            </p:stCondLst>
                            <p:childTnLst>
                              <p:par>
                                <p:cTn id="37" presetID="2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1000"/>
                                        <p:tgtEl>
                                          <p:spTgt spid="13"/>
                                        </p:tgtEl>
                                      </p:cBhvr>
                                    </p:animEffect>
                                  </p:childTnLst>
                                </p:cTn>
                              </p:par>
                            </p:childTnLst>
                          </p:cTn>
                        </p:par>
                        <p:par>
                          <p:cTn id="40" fill="hold">
                            <p:stCondLst>
                              <p:cond delay="85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0"/>
                                        <p:tgtEl>
                                          <p:spTgt spid="14"/>
                                        </p:tgtEl>
                                      </p:cBhvr>
                                    </p:animEffect>
                                  </p:childTnLst>
                                </p:cTn>
                              </p:par>
                            </p:childTnLst>
                          </p:cTn>
                        </p:par>
                        <p:par>
                          <p:cTn id="44" fill="hold">
                            <p:stCondLst>
                              <p:cond delay="9500"/>
                            </p:stCondLst>
                            <p:childTnLst>
                              <p:par>
                                <p:cTn id="45" presetID="22" presetClass="entr" presetSubtype="8" fill="hold" nodeType="after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left)">
                                      <p:cBhvr>
                                        <p:cTn id="47" dur="500"/>
                                        <p:tgtEl>
                                          <p:spTgt spid="4">
                                            <p:txEl>
                                              <p:pRg st="0" end="0"/>
                                            </p:txEl>
                                          </p:spTgt>
                                        </p:tgtEl>
                                      </p:cBhvr>
                                    </p:animEffect>
                                  </p:childTnLst>
                                </p:cTn>
                              </p:par>
                            </p:childTnLst>
                          </p:cTn>
                        </p:par>
                        <p:par>
                          <p:cTn id="48" fill="hold">
                            <p:stCondLst>
                              <p:cond delay="10000"/>
                            </p:stCondLst>
                            <p:childTnLst>
                              <p:par>
                                <p:cTn id="49" presetID="22" presetClass="entr" presetSubtype="8" fill="hold" nodeType="after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ipe(left)">
                                      <p:cBhvr>
                                        <p:cTn id="5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misconceptions to avoid</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pPr>
            <a:r>
              <a:rPr lang="en-US" i="1" dirty="0"/>
              <a:t>Scarcity</a:t>
            </a:r>
            <a:r>
              <a:rPr lang="en-US" dirty="0"/>
              <a:t> and </a:t>
            </a:r>
            <a:r>
              <a:rPr lang="en-US" i="1" dirty="0"/>
              <a:t>shortage </a:t>
            </a:r>
            <a:r>
              <a:rPr lang="en-US" dirty="0"/>
              <a:t>both have technical meanings. There is no shortage of most scarce goods.</a:t>
            </a:r>
          </a:p>
          <a:p>
            <a:pPr>
              <a:spcBef>
                <a:spcPct val="20000"/>
              </a:spcBef>
            </a:pPr>
            <a:endParaRPr lang="en-US" dirty="0"/>
          </a:p>
          <a:p>
            <a:pPr>
              <a:spcBef>
                <a:spcPct val="20000"/>
              </a:spcBef>
            </a:pPr>
            <a:r>
              <a:rPr lang="en-US" dirty="0"/>
              <a:t>Price ceilings are only effective if they are placed below the equilibrium price. Similarly, price floors are effective only when above the equilibrium price.</a:t>
            </a:r>
          </a:p>
          <a:p>
            <a:pPr>
              <a:spcBef>
                <a:spcPct val="20000"/>
              </a:spcBef>
            </a:pPr>
            <a:endParaRPr lang="en-US" dirty="0"/>
          </a:p>
          <a:p>
            <a:pPr>
              <a:spcBef>
                <a:spcPct val="20000"/>
              </a:spcBef>
            </a:pPr>
            <a:r>
              <a:rPr lang="en-US" dirty="0"/>
              <a:t>When showing a tax, if sellers are legally obligated to pay the tax, move the supply curve </a:t>
            </a:r>
            <a:r>
              <a:rPr lang="en-US" i="1" dirty="0"/>
              <a:t>up</a:t>
            </a:r>
            <a:r>
              <a:rPr lang="en-US" dirty="0"/>
              <a:t> by the amount of the tax; if buyers are obligated to pay the tax, move the demand curve </a:t>
            </a:r>
            <a:r>
              <a:rPr lang="en-US" i="1" dirty="0"/>
              <a:t>down</a:t>
            </a:r>
            <a:r>
              <a:rPr lang="en-US" dirty="0"/>
              <a:t> by the amount of the tax.</a:t>
            </a:r>
          </a:p>
          <a:p>
            <a:pPr>
              <a:spcBef>
                <a:spcPct val="20000"/>
              </a:spcBef>
            </a:pPr>
            <a:endParaRPr lang="en-US" dirty="0"/>
          </a:p>
          <a:p>
            <a:pPr>
              <a:spcBef>
                <a:spcPct val="20000"/>
              </a:spcBef>
            </a:pPr>
            <a:r>
              <a:rPr lang="en-US" dirty="0"/>
              <a:t>The legal obligation to pay a tax is not the same as the tax burden</a:t>
            </a:r>
            <a:r>
              <a:rPr lang="en-US" dirty="0" smtClean="0"/>
              <a:t>.</a:t>
            </a:r>
            <a:endParaRPr lang="en-US" dirty="0"/>
          </a:p>
        </p:txBody>
      </p:sp>
    </p:spTree>
    <p:extLst>
      <p:ext uri="{BB962C8B-B14F-4D97-AF65-F5344CB8AC3E}">
        <p14:creationId xmlns:p14="http://schemas.microsoft.com/office/powerpoint/2010/main" val="179479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Appendix: Quantitative Demand and Supply </a:t>
            </a:r>
            <a:r>
              <a:rPr lang="en-US" dirty="0" smtClean="0">
                <a:solidFill>
                  <a:srgbClr val="0066B3"/>
                </a:solidFill>
              </a:rPr>
              <a:t>Analysis</a:t>
            </a:r>
            <a:endParaRPr lang="en-US" dirty="0"/>
          </a:p>
        </p:txBody>
      </p:sp>
      <p:sp>
        <p:nvSpPr>
          <p:cNvPr id="4" name="Text Placeholder 3"/>
          <p:cNvSpPr>
            <a:spLocks noGrp="1"/>
          </p:cNvSpPr>
          <p:nvPr>
            <p:ph type="body" sz="quarter" idx="11"/>
          </p:nvPr>
        </p:nvSpPr>
        <p:spPr/>
        <p:txBody>
          <a:bodyPr/>
          <a:lstStyle/>
          <a:p>
            <a:r>
              <a:rPr lang="en-US" dirty="0"/>
              <a:t>Use quantitative demand and supply analysis</a:t>
            </a:r>
            <a:r>
              <a:rPr lang="en-US" dirty="0" smtClean="0"/>
              <a:t>.</a:t>
            </a:r>
            <a:endParaRPr lang="en-US" dirty="0"/>
          </a:p>
        </p:txBody>
      </p:sp>
    </p:spTree>
    <p:extLst>
      <p:ext uri="{BB962C8B-B14F-4D97-AF65-F5344CB8AC3E}">
        <p14:creationId xmlns:p14="http://schemas.microsoft.com/office/powerpoint/2010/main" val="3917945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and supply equations</a:t>
            </a:r>
            <a:endParaRPr lang="en-US" dirty="0"/>
          </a:p>
        </p:txBody>
      </p:sp>
      <p:sp>
        <p:nvSpPr>
          <p:cNvPr id="4" name="Text Placeholder 2"/>
          <p:cNvSpPr>
            <a:spLocks noGrp="1"/>
          </p:cNvSpPr>
          <p:nvPr>
            <p:ph type="body" sz="quarter" idx="11"/>
          </p:nvPr>
        </p:nvSpPr>
        <p:spPr>
          <a:xfrm>
            <a:off x="152400" y="838200"/>
            <a:ext cx="8839200" cy="5638800"/>
          </a:xfrm>
        </p:spPr>
        <p:txBody>
          <a:bodyPr/>
          <a:lstStyle/>
          <a:p>
            <a:r>
              <a:rPr lang="en-US" dirty="0"/>
              <a:t>Suppose that the demand for apartments in New York City is</a:t>
            </a:r>
          </a:p>
          <a:p>
            <a:r>
              <a:rPr lang="en-US" i="1" dirty="0"/>
              <a:t>		     Q</a:t>
            </a:r>
            <a:r>
              <a:rPr lang="en-US" baseline="30000" dirty="0"/>
              <a:t>D 	</a:t>
            </a:r>
            <a:r>
              <a:rPr lang="en-US" dirty="0"/>
              <a:t>= </a:t>
            </a:r>
            <a:r>
              <a:rPr lang="en-US" dirty="0" smtClean="0"/>
              <a:t>4,750,000 </a:t>
            </a:r>
            <a:r>
              <a:rPr lang="en-US" dirty="0"/>
              <a:t>− 1,000</a:t>
            </a:r>
            <a:r>
              <a:rPr lang="en-US" i="1" dirty="0"/>
              <a:t>P</a:t>
            </a:r>
          </a:p>
          <a:p>
            <a:r>
              <a:rPr lang="en-US" dirty="0"/>
              <a:t>and the supply of apartments is</a:t>
            </a:r>
          </a:p>
          <a:p>
            <a:r>
              <a:rPr lang="en-US" i="1" dirty="0"/>
              <a:t>		     Q</a:t>
            </a:r>
            <a:r>
              <a:rPr lang="en-US" baseline="30000" dirty="0"/>
              <a:t>S	</a:t>
            </a:r>
            <a:r>
              <a:rPr lang="en-US" dirty="0"/>
              <a:t>= </a:t>
            </a:r>
            <a:r>
              <a:rPr lang="en-US" dirty="0" smtClean="0">
                <a:sym typeface="Symbol" pitchFamily="18" charset="2"/>
              </a:rPr>
              <a:t>−</a:t>
            </a:r>
            <a:r>
              <a:rPr lang="en-US" dirty="0" smtClean="0"/>
              <a:t>1,000,000 </a:t>
            </a:r>
            <a:r>
              <a:rPr lang="en-US" dirty="0"/>
              <a:t>+ 1,300</a:t>
            </a:r>
            <a:r>
              <a:rPr lang="en-US" i="1" dirty="0"/>
              <a:t>P</a:t>
            </a:r>
          </a:p>
          <a:p>
            <a:endParaRPr lang="en-US" dirty="0"/>
          </a:p>
          <a:p>
            <a:r>
              <a:rPr lang="en-US" dirty="0"/>
              <a:t>In equilibrium, we know 	</a:t>
            </a:r>
            <a:r>
              <a:rPr lang="en-US" i="1" dirty="0"/>
              <a:t>     Q</a:t>
            </a:r>
            <a:r>
              <a:rPr lang="en-US" baseline="30000" dirty="0"/>
              <a:t>D 	</a:t>
            </a:r>
            <a:r>
              <a:rPr lang="en-US" dirty="0"/>
              <a:t>= </a:t>
            </a:r>
            <a:r>
              <a:rPr lang="en-US" i="1" dirty="0"/>
              <a:t>Q</a:t>
            </a:r>
            <a:r>
              <a:rPr lang="en-US" baseline="30000" dirty="0"/>
              <a:t>S</a:t>
            </a:r>
          </a:p>
          <a:p>
            <a:r>
              <a:rPr lang="en-US" dirty="0"/>
              <a:t>(This is known as the </a:t>
            </a:r>
            <a:r>
              <a:rPr lang="en-US" i="1" dirty="0"/>
              <a:t>equilibrium condition.)</a:t>
            </a:r>
          </a:p>
          <a:p>
            <a:endParaRPr lang="en-US" i="1" dirty="0"/>
          </a:p>
          <a:p>
            <a:r>
              <a:rPr lang="en-US" dirty="0"/>
              <a:t>We use this to find the equilibrium rent and quantity:</a:t>
            </a:r>
          </a:p>
          <a:p>
            <a:endParaRPr lang="en-US" dirty="0"/>
          </a:p>
          <a:p>
            <a:r>
              <a:rPr lang="en-US" dirty="0"/>
              <a:t> </a:t>
            </a:r>
            <a:r>
              <a:rPr lang="en-US" dirty="0" smtClean="0"/>
              <a:t> 4,750,000 </a:t>
            </a:r>
            <a:r>
              <a:rPr lang="en-US" dirty="0"/>
              <a:t>− 1,000</a:t>
            </a:r>
            <a:r>
              <a:rPr lang="en-US" i="1" dirty="0"/>
              <a:t>P </a:t>
            </a:r>
            <a:r>
              <a:rPr lang="en-US" dirty="0" smtClean="0"/>
              <a:t>	= </a:t>
            </a:r>
            <a:r>
              <a:rPr lang="en-US" dirty="0">
                <a:sym typeface="Symbol" pitchFamily="18" charset="2"/>
              </a:rPr>
              <a:t>−</a:t>
            </a:r>
            <a:r>
              <a:rPr lang="en-US" dirty="0"/>
              <a:t>450,000 + 1,300</a:t>
            </a:r>
            <a:r>
              <a:rPr lang="en-US" i="1" dirty="0"/>
              <a:t>P</a:t>
            </a:r>
          </a:p>
          <a:p>
            <a:r>
              <a:rPr lang="en-US" dirty="0"/>
              <a:t>	    </a:t>
            </a:r>
            <a:r>
              <a:rPr lang="en-US" dirty="0" smtClean="0"/>
              <a:t>  5,750,000</a:t>
            </a:r>
            <a:r>
              <a:rPr lang="en-US" dirty="0"/>
              <a:t>	= </a:t>
            </a:r>
            <a:r>
              <a:rPr lang="en-US" dirty="0" smtClean="0"/>
              <a:t>2,300</a:t>
            </a:r>
            <a:r>
              <a:rPr lang="en-US" i="1" dirty="0" smtClean="0"/>
              <a:t>P</a:t>
            </a:r>
            <a:endParaRPr lang="en-US" i="1" dirty="0"/>
          </a:p>
          <a:p>
            <a:r>
              <a:rPr lang="en-US" dirty="0"/>
              <a:t>		        </a:t>
            </a:r>
            <a:r>
              <a:rPr lang="en-US" i="1" dirty="0" smtClean="0"/>
              <a:t>P</a:t>
            </a:r>
            <a:r>
              <a:rPr lang="en-US" dirty="0"/>
              <a:t>	= </a:t>
            </a:r>
            <a:r>
              <a:rPr lang="en-US" dirty="0" smtClean="0"/>
              <a:t>5,750,000 / 2,300</a:t>
            </a:r>
          </a:p>
          <a:p>
            <a:r>
              <a:rPr lang="en-US" dirty="0"/>
              <a:t>	</a:t>
            </a:r>
            <a:r>
              <a:rPr lang="en-US" dirty="0" smtClean="0"/>
              <a:t>		= $2,500</a:t>
            </a:r>
            <a:endParaRPr lang="en-US" dirty="0"/>
          </a:p>
        </p:txBody>
      </p:sp>
    </p:spTree>
    <p:extLst>
      <p:ext uri="{BB962C8B-B14F-4D97-AF65-F5344CB8AC3E}">
        <p14:creationId xmlns:p14="http://schemas.microsoft.com/office/powerpoint/2010/main" val="41008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left)">
                                      <p:cBhvr>
                                        <p:cTn id="33" dur="500"/>
                                        <p:tgtEl>
                                          <p:spTgt spid="4">
                                            <p:txEl>
                                              <p:pRg st="8" end="8"/>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left)">
                                      <p:cBhvr>
                                        <p:cTn id="37" dur="500"/>
                                        <p:tgtEl>
                                          <p:spTgt spid="4">
                                            <p:txEl>
                                              <p:pRg st="10" end="10"/>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wipe(left)">
                                      <p:cBhvr>
                                        <p:cTn id="41" dur="500"/>
                                        <p:tgtEl>
                                          <p:spTgt spid="4">
                                            <p:txEl>
                                              <p:pRg st="11" end="11"/>
                                            </p:txEl>
                                          </p:spTgt>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wipe(left)">
                                      <p:cBhvr>
                                        <p:cTn id="45" dur="500"/>
                                        <p:tgtEl>
                                          <p:spTgt spid="4">
                                            <p:txEl>
                                              <p:pRg st="12" end="12"/>
                                            </p:txEl>
                                          </p:spTgt>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wipe(left)">
                                      <p:cBhvr>
                                        <p:cTn id="4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the equilibrium</a:t>
            </a:r>
            <a:endParaRPr lang="en-US" dirty="0"/>
          </a:p>
        </p:txBody>
      </p:sp>
      <p:sp>
        <p:nvSpPr>
          <p:cNvPr id="7" name="Text Placeholder 2"/>
          <p:cNvSpPr>
            <a:spLocks noGrp="1"/>
          </p:cNvSpPr>
          <p:nvPr>
            <p:ph type="body" sz="quarter" idx="11"/>
          </p:nvPr>
        </p:nvSpPr>
        <p:spPr>
          <a:xfrm>
            <a:off x="152400" y="838200"/>
            <a:ext cx="4343400" cy="5638800"/>
          </a:xfrm>
        </p:spPr>
        <p:txBody>
          <a:bodyPr/>
          <a:lstStyle/>
          <a:p>
            <a:pPr>
              <a:tabLst>
                <a:tab pos="457200" algn="l"/>
              </a:tabLst>
            </a:pPr>
            <a:r>
              <a:rPr lang="en-US" dirty="0"/>
              <a:t>Find the equilibrium quantity of apartments rented:</a:t>
            </a:r>
          </a:p>
          <a:p>
            <a:pPr>
              <a:tabLst>
                <a:tab pos="457200" algn="l"/>
              </a:tabLst>
            </a:pPr>
            <a:r>
              <a:rPr lang="en-US" i="1" dirty="0" smtClean="0"/>
              <a:t>Q</a:t>
            </a:r>
            <a:r>
              <a:rPr lang="en-US" baseline="30000" dirty="0" smtClean="0"/>
              <a:t>D	</a:t>
            </a:r>
            <a:r>
              <a:rPr lang="en-US" dirty="0" smtClean="0"/>
              <a:t>= 4,750,000 </a:t>
            </a:r>
            <a:r>
              <a:rPr lang="en-US" dirty="0"/>
              <a:t>– </a:t>
            </a:r>
            <a:r>
              <a:rPr lang="en-US" dirty="0" smtClean="0"/>
              <a:t>1,000</a:t>
            </a:r>
            <a:r>
              <a:rPr lang="en-US" i="1" dirty="0" smtClean="0"/>
              <a:t>P</a:t>
            </a:r>
          </a:p>
          <a:p>
            <a:pPr>
              <a:tabLst>
                <a:tab pos="457200" algn="l"/>
              </a:tabLst>
            </a:pPr>
            <a:r>
              <a:rPr lang="en-US" i="1" dirty="0"/>
              <a:t>	</a:t>
            </a:r>
            <a:r>
              <a:rPr lang="en-US" i="1" dirty="0" smtClean="0"/>
              <a:t>= </a:t>
            </a:r>
            <a:r>
              <a:rPr lang="en-US" dirty="0"/>
              <a:t>4,750,000 – </a:t>
            </a:r>
            <a:r>
              <a:rPr lang="en-US" dirty="0" smtClean="0"/>
              <a:t>1,000(2,500)</a:t>
            </a:r>
            <a:endParaRPr lang="en-US" dirty="0"/>
          </a:p>
          <a:p>
            <a:pPr>
              <a:tabLst>
                <a:tab pos="457200" algn="l"/>
              </a:tabLst>
            </a:pPr>
            <a:r>
              <a:rPr lang="en-US" dirty="0" smtClean="0"/>
              <a:t>	= 2,250,000</a:t>
            </a:r>
            <a:endParaRPr lang="en-US" dirty="0"/>
          </a:p>
          <a:p>
            <a:pPr>
              <a:tabLst>
                <a:tab pos="457200" algn="l"/>
              </a:tabLst>
            </a:pPr>
            <a:r>
              <a:rPr lang="en-US" dirty="0" smtClean="0"/>
              <a:t>or</a:t>
            </a:r>
          </a:p>
          <a:p>
            <a:pPr>
              <a:tabLst>
                <a:tab pos="457200" algn="l"/>
              </a:tabLst>
            </a:pPr>
            <a:r>
              <a:rPr lang="en-US" i="1" dirty="0" smtClean="0"/>
              <a:t>Q</a:t>
            </a:r>
            <a:r>
              <a:rPr lang="en-US" baseline="30000" dirty="0" smtClean="0"/>
              <a:t>S</a:t>
            </a:r>
            <a:r>
              <a:rPr lang="en-US" dirty="0"/>
              <a:t>	= – </a:t>
            </a:r>
            <a:r>
              <a:rPr lang="en-US" dirty="0" smtClean="0"/>
              <a:t>1,000,000 </a:t>
            </a:r>
            <a:r>
              <a:rPr lang="en-US" dirty="0"/>
              <a:t>+ </a:t>
            </a:r>
            <a:r>
              <a:rPr lang="en-US" dirty="0" smtClean="0"/>
              <a:t>1,300</a:t>
            </a:r>
            <a:r>
              <a:rPr lang="en-US" i="1" dirty="0" smtClean="0"/>
              <a:t>P</a:t>
            </a:r>
            <a:endParaRPr lang="en-US" dirty="0"/>
          </a:p>
          <a:p>
            <a:pPr>
              <a:tabLst>
                <a:tab pos="457200" algn="l"/>
              </a:tabLst>
            </a:pPr>
            <a:r>
              <a:rPr lang="en-US" dirty="0"/>
              <a:t>	</a:t>
            </a:r>
            <a:r>
              <a:rPr lang="en-US" dirty="0" smtClean="0"/>
              <a:t>= </a:t>
            </a:r>
            <a:r>
              <a:rPr lang="en-US" dirty="0"/>
              <a:t>– 1,000,000 + </a:t>
            </a:r>
            <a:r>
              <a:rPr lang="en-US" dirty="0" smtClean="0"/>
              <a:t>1,300(2,500)</a:t>
            </a:r>
          </a:p>
          <a:p>
            <a:pPr>
              <a:tabLst>
                <a:tab pos="457200" algn="l"/>
              </a:tabLst>
            </a:pPr>
            <a:r>
              <a:rPr lang="en-US" i="1" dirty="0"/>
              <a:t>	</a:t>
            </a:r>
            <a:r>
              <a:rPr lang="en-US" dirty="0" smtClean="0"/>
              <a:t>= 2,250,000</a:t>
            </a:r>
          </a:p>
          <a:p>
            <a:pPr>
              <a:tabLst>
                <a:tab pos="457200" algn="l"/>
              </a:tabLst>
            </a:pPr>
            <a:endParaRPr lang="en-US" dirty="0"/>
          </a:p>
          <a:p>
            <a:pPr>
              <a:tabLst>
                <a:tab pos="457200" algn="l"/>
              </a:tabLst>
            </a:pPr>
            <a:r>
              <a:rPr lang="en-US" dirty="0" smtClean="0"/>
              <a:t>We have found the equilibrium price and quantity; we can insert this on a demand and supply graph.</a:t>
            </a:r>
            <a:r>
              <a:rPr lang="en-US" dirty="0"/>
              <a:t>		</a:t>
            </a:r>
          </a:p>
        </p:txBody>
      </p:sp>
      <p:sp>
        <p:nvSpPr>
          <p:cNvPr id="8" name="Text Placeholder 3"/>
          <p:cNvSpPr>
            <a:spLocks noGrp="1"/>
          </p:cNvSpPr>
          <p:nvPr>
            <p:ph type="body" sz="quarter" idx="12"/>
          </p:nvPr>
        </p:nvSpPr>
        <p:spPr>
          <a:xfrm>
            <a:off x="5867400" y="5562600"/>
            <a:ext cx="2290763" cy="449263"/>
          </a:xfrm>
        </p:spPr>
        <p:txBody>
          <a:bodyPr/>
          <a:lstStyle/>
          <a:p>
            <a:r>
              <a:rPr lang="en-US" dirty="0" smtClean="0"/>
              <a:t>Graphing supply and demand equations</a:t>
            </a:r>
            <a:endParaRPr lang="en-US" dirty="0"/>
          </a:p>
        </p:txBody>
      </p:sp>
      <p:sp>
        <p:nvSpPr>
          <p:cNvPr id="9" name="Text Placeholder 4"/>
          <p:cNvSpPr>
            <a:spLocks noGrp="1"/>
          </p:cNvSpPr>
          <p:nvPr>
            <p:ph type="body" sz="quarter" idx="13"/>
          </p:nvPr>
        </p:nvSpPr>
        <p:spPr>
          <a:xfrm>
            <a:off x="4533900" y="5562600"/>
            <a:ext cx="1352550" cy="381000"/>
          </a:xfrm>
        </p:spPr>
        <p:txBody>
          <a:bodyPr/>
          <a:lstStyle/>
          <a:p>
            <a:r>
              <a:rPr lang="en-US" dirty="0" smtClean="0"/>
              <a:t>Figure 4A.1</a:t>
            </a:r>
            <a:endParaRPr lang="en-US" dirty="0"/>
          </a:p>
        </p:txBody>
      </p:sp>
      <p:pic>
        <p:nvPicPr>
          <p:cNvPr id="4098" name="Picture 2" descr="C:\Users\Paul\Dropbox\ECON 5e\Art From Fernando_For Digital\ch04\Figure_4A_1\Figure_4A_1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Paul\Dropbox\ECON 5e\Art From Fernando_For Digital\ch04\Figure_4A_1\Figure_4A_1_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5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500"/>
                                        <p:tgtEl>
                                          <p:spTgt spid="7">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left)">
                                      <p:cBhvr>
                                        <p:cTn id="28" dur="500"/>
                                        <p:tgtEl>
                                          <p:spTgt spid="7">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wipe(left)">
                                      <p:cBhvr>
                                        <p:cTn id="36" dur="500"/>
                                        <p:tgtEl>
                                          <p:spTgt spid="7">
                                            <p:txEl>
                                              <p:pRg st="7" end="7"/>
                                            </p:txEl>
                                          </p:spTgt>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wipe(left)">
                                      <p:cBhvr>
                                        <p:cTn id="40" dur="500"/>
                                        <p:tgtEl>
                                          <p:spTgt spid="7">
                                            <p:txEl>
                                              <p:pRg st="9" end="9"/>
                                            </p:txEl>
                                          </p:spTgt>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wipe(left)">
                                      <p:cBhvr>
                                        <p:cTn id="44" dur="500"/>
                                        <p:tgtEl>
                                          <p:spTgt spid="4098"/>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4105"/>
                                        </p:tgtEl>
                                        <p:attrNameLst>
                                          <p:attrName>style.visibility</p:attrName>
                                        </p:attrNameLst>
                                      </p:cBhvr>
                                      <p:to>
                                        <p:strVal val="visible"/>
                                      </p:to>
                                    </p:set>
                                    <p:animEffect transition="in" filter="wipe(left)">
                                      <p:cBhvr>
                                        <p:cTn id="48"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the demand and supply curves</a:t>
            </a:r>
            <a:endParaRPr lang="en-US" dirty="0"/>
          </a:p>
        </p:txBody>
      </p:sp>
      <p:sp>
        <p:nvSpPr>
          <p:cNvPr id="6" name="Text Placeholder 2"/>
          <p:cNvSpPr>
            <a:spLocks noGrp="1"/>
          </p:cNvSpPr>
          <p:nvPr>
            <p:ph type="body" sz="quarter" idx="11"/>
          </p:nvPr>
        </p:nvSpPr>
        <p:spPr>
          <a:xfrm>
            <a:off x="152400" y="838200"/>
            <a:ext cx="4343400" cy="5638800"/>
          </a:xfrm>
        </p:spPr>
        <p:txBody>
          <a:bodyPr/>
          <a:lstStyle/>
          <a:p>
            <a:pPr>
              <a:tabLst>
                <a:tab pos="457200" algn="l"/>
              </a:tabLst>
            </a:pPr>
            <a:r>
              <a:rPr lang="en-US" dirty="0" smtClean="0"/>
              <a:t>To complete the diagram, let’s find the y-intercepts of the demand and supply curves, by setting </a:t>
            </a:r>
            <a:r>
              <a:rPr lang="en-US" i="1" dirty="0" smtClean="0"/>
              <a:t>Q</a:t>
            </a:r>
            <a:r>
              <a:rPr lang="en-US" baseline="30000" dirty="0" smtClean="0"/>
              <a:t>D</a:t>
            </a:r>
            <a:r>
              <a:rPr lang="en-US" dirty="0" smtClean="0"/>
              <a:t> and </a:t>
            </a:r>
            <a:r>
              <a:rPr lang="en-US" i="1" dirty="0" smtClean="0"/>
              <a:t>Q</a:t>
            </a:r>
            <a:r>
              <a:rPr lang="en-US" baseline="30000" dirty="0" smtClean="0"/>
              <a:t>S</a:t>
            </a:r>
            <a:r>
              <a:rPr lang="en-US" dirty="0" smtClean="0"/>
              <a:t> equal to zero:</a:t>
            </a:r>
            <a:endParaRPr lang="en-US" dirty="0"/>
          </a:p>
          <a:p>
            <a:pPr>
              <a:tabLst>
                <a:tab pos="457200" algn="l"/>
              </a:tabLst>
            </a:pPr>
            <a:endParaRPr lang="en-US" dirty="0" smtClean="0"/>
          </a:p>
          <a:p>
            <a:pPr>
              <a:tabLst>
                <a:tab pos="457200" algn="l"/>
              </a:tabLst>
            </a:pPr>
            <a:r>
              <a:rPr lang="en-US" i="1" dirty="0" smtClean="0"/>
              <a:t>Q</a:t>
            </a:r>
            <a:r>
              <a:rPr lang="en-US" baseline="30000" dirty="0" smtClean="0"/>
              <a:t>D	</a:t>
            </a:r>
            <a:r>
              <a:rPr lang="en-US" dirty="0" smtClean="0"/>
              <a:t>= 4,750,000 </a:t>
            </a:r>
            <a:r>
              <a:rPr lang="en-US" dirty="0"/>
              <a:t>– </a:t>
            </a:r>
            <a:r>
              <a:rPr lang="en-US" dirty="0" smtClean="0"/>
              <a:t>1,000</a:t>
            </a:r>
            <a:r>
              <a:rPr lang="en-US" i="1" dirty="0" smtClean="0"/>
              <a:t>P</a:t>
            </a:r>
          </a:p>
          <a:p>
            <a:pPr>
              <a:tabLst>
                <a:tab pos="457200" algn="l"/>
              </a:tabLst>
            </a:pPr>
            <a:r>
              <a:rPr lang="en-US" dirty="0" smtClean="0"/>
              <a:t>  0</a:t>
            </a:r>
            <a:r>
              <a:rPr lang="en-US" i="1" dirty="0"/>
              <a:t>	</a:t>
            </a:r>
            <a:r>
              <a:rPr lang="en-US" i="1" dirty="0" smtClean="0"/>
              <a:t>= </a:t>
            </a:r>
            <a:r>
              <a:rPr lang="en-US" dirty="0"/>
              <a:t>4,750,000 – </a:t>
            </a:r>
            <a:r>
              <a:rPr lang="en-US" dirty="0" smtClean="0"/>
              <a:t>1,000</a:t>
            </a:r>
            <a:r>
              <a:rPr lang="en-US" i="1" dirty="0" smtClean="0"/>
              <a:t>P</a:t>
            </a:r>
            <a:endParaRPr lang="en-US" i="1" dirty="0"/>
          </a:p>
          <a:p>
            <a:pPr>
              <a:tabLst>
                <a:tab pos="457200" algn="l"/>
              </a:tabLst>
            </a:pPr>
            <a:r>
              <a:rPr lang="en-US" i="1" dirty="0" smtClean="0"/>
              <a:t>  P</a:t>
            </a:r>
            <a:r>
              <a:rPr lang="en-US" dirty="0" smtClean="0"/>
              <a:t>	= 4,750,000 / 1000</a:t>
            </a:r>
          </a:p>
          <a:p>
            <a:pPr>
              <a:tabLst>
                <a:tab pos="457200" algn="l"/>
              </a:tabLst>
            </a:pPr>
            <a:r>
              <a:rPr lang="en-US" dirty="0"/>
              <a:t>	</a:t>
            </a:r>
            <a:r>
              <a:rPr lang="en-US" dirty="0" smtClean="0"/>
              <a:t>= $4,750</a:t>
            </a:r>
            <a:endParaRPr lang="en-US" dirty="0"/>
          </a:p>
          <a:p>
            <a:pPr>
              <a:tabLst>
                <a:tab pos="457200" algn="l"/>
              </a:tabLst>
            </a:pPr>
            <a:endParaRPr lang="en-US" dirty="0" smtClean="0"/>
          </a:p>
          <a:p>
            <a:pPr>
              <a:tabLst>
                <a:tab pos="457200" algn="l"/>
              </a:tabLst>
            </a:pPr>
            <a:r>
              <a:rPr lang="en-US" i="1" dirty="0" smtClean="0"/>
              <a:t>Q</a:t>
            </a:r>
            <a:r>
              <a:rPr lang="en-US" baseline="30000" dirty="0" smtClean="0"/>
              <a:t>S</a:t>
            </a:r>
            <a:r>
              <a:rPr lang="en-US" dirty="0"/>
              <a:t>	= </a:t>
            </a:r>
            <a:r>
              <a:rPr lang="en-US" dirty="0" smtClean="0"/>
              <a:t>–1,000,000 </a:t>
            </a:r>
            <a:r>
              <a:rPr lang="en-US" dirty="0"/>
              <a:t>+ </a:t>
            </a:r>
            <a:r>
              <a:rPr lang="en-US" dirty="0" smtClean="0"/>
              <a:t>1,300</a:t>
            </a:r>
            <a:r>
              <a:rPr lang="en-US" i="1" dirty="0" smtClean="0"/>
              <a:t>P</a:t>
            </a:r>
            <a:endParaRPr lang="en-US" dirty="0"/>
          </a:p>
          <a:p>
            <a:pPr>
              <a:tabLst>
                <a:tab pos="457200" algn="l"/>
              </a:tabLst>
            </a:pPr>
            <a:r>
              <a:rPr lang="en-US" dirty="0" smtClean="0"/>
              <a:t>  0</a:t>
            </a:r>
            <a:r>
              <a:rPr lang="en-US" dirty="0"/>
              <a:t>	</a:t>
            </a:r>
            <a:r>
              <a:rPr lang="en-US" dirty="0" smtClean="0"/>
              <a:t>= –1,000,000 </a:t>
            </a:r>
            <a:r>
              <a:rPr lang="en-US" dirty="0"/>
              <a:t>+ 1,300</a:t>
            </a:r>
            <a:r>
              <a:rPr lang="en-US" i="1" dirty="0"/>
              <a:t>P</a:t>
            </a:r>
            <a:endParaRPr lang="en-US" dirty="0"/>
          </a:p>
          <a:p>
            <a:pPr>
              <a:tabLst>
                <a:tab pos="457200" algn="l"/>
              </a:tabLst>
            </a:pPr>
            <a:r>
              <a:rPr lang="en-US" i="1" dirty="0" smtClean="0"/>
              <a:t>  P</a:t>
            </a:r>
            <a:r>
              <a:rPr lang="en-US" i="1" dirty="0"/>
              <a:t>	</a:t>
            </a:r>
            <a:r>
              <a:rPr lang="en-US" dirty="0" smtClean="0"/>
              <a:t>= </a:t>
            </a:r>
            <a:r>
              <a:rPr lang="en-US" dirty="0"/>
              <a:t>–</a:t>
            </a:r>
            <a:r>
              <a:rPr lang="en-US" dirty="0" smtClean="0"/>
              <a:t>1,000,000 / –1,300</a:t>
            </a:r>
          </a:p>
          <a:p>
            <a:pPr>
              <a:tabLst>
                <a:tab pos="457200" algn="l"/>
              </a:tabLst>
            </a:pPr>
            <a:r>
              <a:rPr lang="en-US" dirty="0"/>
              <a:t>	</a:t>
            </a:r>
            <a:r>
              <a:rPr lang="en-US" dirty="0" smtClean="0"/>
              <a:t>= $769.33</a:t>
            </a:r>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Graphing supply and demand equations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4A.1</a:t>
            </a:r>
            <a:endParaRPr lang="en-US" dirty="0"/>
          </a:p>
        </p:txBody>
      </p:sp>
      <p:pic>
        <p:nvPicPr>
          <p:cNvPr id="9" name="Picture 2" descr="C:\Users\Paul\Dropbox\ECON 5e\Art From Fernando_For Digital\ch04\Figure_4A_1\Figure_4A_1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1\Figure_4A_1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1\Figure_4A_1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04\Figure_4A_1\Figure_4A_1_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wipe(left)">
                                      <p:cBhvr>
                                        <p:cTn id="36" dur="500"/>
                                        <p:tgtEl>
                                          <p:spTgt spid="6">
                                            <p:txEl>
                                              <p:pRg st="8" end="8"/>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wipe(left)">
                                      <p:cBhvr>
                                        <p:cTn id="40" dur="500"/>
                                        <p:tgtEl>
                                          <p:spTgt spid="6">
                                            <p:txEl>
                                              <p:pRg st="9" end="9"/>
                                            </p:txEl>
                                          </p:spTgt>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wipe(left)">
                                      <p:cBhvr>
                                        <p:cTn id="44" dur="500"/>
                                        <p:tgtEl>
                                          <p:spTgt spid="6">
                                            <p:txEl>
                                              <p:pRg st="10" end="10"/>
                                            </p:txEl>
                                          </p:spTgt>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and producer surplus</a:t>
            </a:r>
            <a:endParaRPr lang="en-US" dirty="0"/>
          </a:p>
        </p:txBody>
      </p:sp>
      <p:sp>
        <p:nvSpPr>
          <p:cNvPr id="5" name="Text Placeholder 2"/>
          <p:cNvSpPr>
            <a:spLocks noGrp="1"/>
          </p:cNvSpPr>
          <p:nvPr>
            <p:ph type="body" sz="quarter" idx="11"/>
          </p:nvPr>
        </p:nvSpPr>
        <p:spPr>
          <a:xfrm>
            <a:off x="152400" y="838200"/>
            <a:ext cx="8839200" cy="5638800"/>
          </a:xfrm>
        </p:spPr>
        <p:txBody>
          <a:bodyPr/>
          <a:lstStyle/>
          <a:p>
            <a:pPr algn="ctr">
              <a:spcBef>
                <a:spcPct val="20000"/>
              </a:spcBef>
            </a:pPr>
            <a:r>
              <a:rPr lang="en-US" i="1" dirty="0"/>
              <a:t>Surplus (noun): 	Something that remains</a:t>
            </a:r>
            <a:br>
              <a:rPr lang="en-US" i="1" dirty="0"/>
            </a:br>
            <a:r>
              <a:rPr lang="en-US" i="1" dirty="0"/>
              <a:t>			           above what is used or needed</a:t>
            </a:r>
          </a:p>
          <a:p>
            <a:pPr>
              <a:spcBef>
                <a:spcPct val="20000"/>
              </a:spcBef>
            </a:pPr>
            <a:endParaRPr lang="en-US" i="1" dirty="0"/>
          </a:p>
          <a:p>
            <a:pPr>
              <a:spcBef>
                <a:spcPct val="20000"/>
              </a:spcBef>
            </a:pPr>
            <a:r>
              <a:rPr lang="en-US" dirty="0"/>
              <a:t>Economists use the idea of “surplus” to refer to the benefit that people derive from engaging in market transactions.</a:t>
            </a:r>
          </a:p>
          <a:p>
            <a:pPr>
              <a:spcBef>
                <a:spcPct val="20000"/>
              </a:spcBef>
            </a:pPr>
            <a:endParaRPr lang="en-US" dirty="0"/>
          </a:p>
          <a:p>
            <a:pPr>
              <a:spcBef>
                <a:spcPct val="20000"/>
              </a:spcBef>
            </a:pPr>
            <a:r>
              <a:rPr lang="en-US" b="1" dirty="0"/>
              <a:t>Consumer surplus</a:t>
            </a:r>
            <a:r>
              <a:rPr lang="en-US" dirty="0"/>
              <a:t> is the difference between the highest price a consumer is willing to pay for a good or service and the actual price the consumer receives.</a:t>
            </a:r>
          </a:p>
          <a:p>
            <a:pPr>
              <a:spcBef>
                <a:spcPct val="20000"/>
              </a:spcBef>
            </a:pPr>
            <a:endParaRPr lang="en-US" b="1" i="1" dirty="0"/>
          </a:p>
          <a:p>
            <a:r>
              <a:rPr lang="en-US" b="1" dirty="0"/>
              <a:t>Producer surplus</a:t>
            </a:r>
            <a:r>
              <a:rPr lang="en-US" dirty="0"/>
              <a:t> is t</a:t>
            </a:r>
            <a:r>
              <a:rPr lang="en-US" sz="2400" dirty="0"/>
              <a:t>he difference between the lowest price a firm would be willing to accept for a good or service and  the price it actually receives</a:t>
            </a:r>
            <a:r>
              <a:rPr lang="en-US" sz="2400" dirty="0" smtClean="0"/>
              <a:t>.</a:t>
            </a:r>
            <a:endParaRPr lang="en-US" dirty="0"/>
          </a:p>
        </p:txBody>
      </p:sp>
    </p:spTree>
    <p:extLst>
      <p:ext uri="{BB962C8B-B14F-4D97-AF65-F5344CB8AC3E}">
        <p14:creationId xmlns:p14="http://schemas.microsoft.com/office/powerpoint/2010/main" val="372508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left)">
                                      <p:cBhvr>
                                        <p:cTn id="16" dur="500"/>
                                        <p:tgtEl>
                                          <p:spTgt spid="5">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wipe(left)">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the consumer and producer surplus</a:t>
            </a:r>
            <a:endParaRPr lang="en-US" dirty="0"/>
          </a:p>
        </p:txBody>
      </p:sp>
      <p:sp>
        <p:nvSpPr>
          <p:cNvPr id="6" name="Text Placeholder 2"/>
          <p:cNvSpPr>
            <a:spLocks noGrp="1"/>
          </p:cNvSpPr>
          <p:nvPr>
            <p:ph type="body" sz="quarter" idx="11"/>
          </p:nvPr>
        </p:nvSpPr>
        <p:spPr>
          <a:xfrm>
            <a:off x="152400" y="838200"/>
            <a:ext cx="4343400" cy="5638800"/>
          </a:xfrm>
        </p:spPr>
        <p:txBody>
          <a:bodyPr/>
          <a:lstStyle/>
          <a:p>
            <a:r>
              <a:rPr lang="en-US" dirty="0"/>
              <a:t>Now we can calculate estimated consumer and producer surplus, using the triangle area formula: </a:t>
            </a:r>
          </a:p>
          <a:p>
            <a:r>
              <a:rPr lang="en-US" dirty="0"/>
              <a:t>Area = ½ (base)(height)</a:t>
            </a:r>
          </a:p>
          <a:p>
            <a:endParaRPr lang="en-US" dirty="0"/>
          </a:p>
          <a:p>
            <a:r>
              <a:rPr lang="en-US" dirty="0"/>
              <a:t>CS = </a:t>
            </a:r>
            <a:r>
              <a:rPr lang="en-US" dirty="0" smtClean="0"/>
              <a:t>½(2.25)(4,750 – 2,500)</a:t>
            </a:r>
            <a:endParaRPr lang="en-US" dirty="0"/>
          </a:p>
          <a:p>
            <a:r>
              <a:rPr lang="en-US" dirty="0"/>
              <a:t>      = </a:t>
            </a:r>
            <a:r>
              <a:rPr lang="en-US" dirty="0" smtClean="0"/>
              <a:t>$2531.25 </a:t>
            </a:r>
            <a:r>
              <a:rPr lang="en-US" dirty="0"/>
              <a:t>million</a:t>
            </a:r>
          </a:p>
          <a:p>
            <a:endParaRPr lang="en-US" dirty="0"/>
          </a:p>
          <a:p>
            <a:r>
              <a:rPr lang="en-US" dirty="0"/>
              <a:t>PS = </a:t>
            </a:r>
            <a:r>
              <a:rPr lang="en-US" dirty="0" smtClean="0"/>
              <a:t>½(2.25)(2,500 – 769)</a:t>
            </a:r>
            <a:endParaRPr lang="en-US" dirty="0"/>
          </a:p>
          <a:p>
            <a:r>
              <a:rPr lang="en-US" dirty="0"/>
              <a:t>      = </a:t>
            </a:r>
            <a:r>
              <a:rPr lang="en-US" dirty="0" smtClean="0"/>
              <a:t>$947.375 </a:t>
            </a:r>
            <a:r>
              <a:rPr lang="en-US" dirty="0"/>
              <a:t>million</a:t>
            </a:r>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Graphing supply and demand equations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4A.1</a:t>
            </a:r>
            <a:endParaRPr lang="en-US" dirty="0"/>
          </a:p>
        </p:txBody>
      </p:sp>
      <p:pic>
        <p:nvPicPr>
          <p:cNvPr id="9" name="Picture 2" descr="C:\Users\Paul\Dropbox\ECON 5e\Art From Fernando_For Digital\ch04\Figure_4A_1\Figure_4A_1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1\Figure_4A_1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1\Figure_4A_1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04\Figure_4A_1\Figure_4A_1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04\Figure_4A_1\Figure_4A_1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04\Figure_4A_1\Figure_4A_1_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04\Figure_4A_1\Figure_4A_1_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04\Figure_4A_1\Figure_4A_1_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30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left)">
                                      <p:cBhvr>
                                        <p:cTn id="20" dur="500"/>
                                        <p:tgtEl>
                                          <p:spTgt spid="6">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left)">
                                      <p:cBhvr>
                                        <p:cTn id="33" dur="500"/>
                                        <p:tgtEl>
                                          <p:spTgt spid="6">
                                            <p:txEl>
                                              <p:pRg st="6" end="6"/>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left)">
                                      <p:cBhvr>
                                        <p:cTn id="37" dur="500"/>
                                        <p:tgtEl>
                                          <p:spTgt spid="6">
                                            <p:txEl>
                                              <p:pRg st="7" end="7"/>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 controls in the market for apartments</a:t>
            </a:r>
            <a:endParaRPr lang="en-US" dirty="0"/>
          </a:p>
        </p:txBody>
      </p:sp>
      <p:sp>
        <p:nvSpPr>
          <p:cNvPr id="6" name="Text Placeholder 2"/>
          <p:cNvSpPr>
            <a:spLocks noGrp="1"/>
          </p:cNvSpPr>
          <p:nvPr>
            <p:ph type="body" sz="quarter" idx="11"/>
          </p:nvPr>
        </p:nvSpPr>
        <p:spPr>
          <a:xfrm>
            <a:off x="152400" y="838200"/>
            <a:ext cx="4267200" cy="5638800"/>
          </a:xfrm>
        </p:spPr>
        <p:txBody>
          <a:bodyPr/>
          <a:lstStyle/>
          <a:p>
            <a:pPr>
              <a:tabLst>
                <a:tab pos="457200" algn="l"/>
                <a:tab pos="1092200" algn="l"/>
              </a:tabLst>
            </a:pPr>
            <a:r>
              <a:rPr lang="en-US" dirty="0"/>
              <a:t>Suppose the city imposes a rent ceiling of $</a:t>
            </a:r>
            <a:r>
              <a:rPr lang="en-US" dirty="0" smtClean="0"/>
              <a:t>1,500 </a:t>
            </a:r>
            <a:r>
              <a:rPr lang="en-US" dirty="0"/>
              <a:t>per month. Calculate the quantity of apartments that will </a:t>
            </a:r>
            <a:r>
              <a:rPr lang="en-US" dirty="0" smtClean="0"/>
              <a:t>be </a:t>
            </a:r>
            <a:r>
              <a:rPr lang="en-US" dirty="0"/>
              <a:t>rented:</a:t>
            </a:r>
          </a:p>
          <a:p>
            <a:pPr>
              <a:tabLst>
                <a:tab pos="457200" algn="l"/>
                <a:tab pos="1092200" algn="l"/>
              </a:tabLst>
            </a:pPr>
            <a:r>
              <a:rPr lang="en-US" dirty="0" smtClean="0"/>
              <a:t>Q</a:t>
            </a:r>
            <a:r>
              <a:rPr lang="en-US" baseline="30000" dirty="0" smtClean="0"/>
              <a:t>S</a:t>
            </a:r>
            <a:r>
              <a:rPr lang="en-US" dirty="0"/>
              <a:t>	= – 1,000,000 + 1,300</a:t>
            </a:r>
            <a:r>
              <a:rPr lang="en-US" i="1" dirty="0"/>
              <a:t>P</a:t>
            </a:r>
            <a:endParaRPr lang="en-US" dirty="0"/>
          </a:p>
          <a:p>
            <a:pPr>
              <a:tabLst>
                <a:tab pos="457200" algn="l"/>
                <a:tab pos="1092200" algn="l"/>
              </a:tabLst>
            </a:pPr>
            <a:r>
              <a:rPr lang="en-US" dirty="0"/>
              <a:t>	= – 1,000,000 + </a:t>
            </a:r>
            <a:r>
              <a:rPr lang="en-US" dirty="0" smtClean="0"/>
              <a:t>1,300(1,500</a:t>
            </a:r>
            <a:r>
              <a:rPr lang="en-US" dirty="0"/>
              <a:t>)</a:t>
            </a:r>
          </a:p>
          <a:p>
            <a:pPr>
              <a:tabLst>
                <a:tab pos="457200" algn="l"/>
                <a:tab pos="1092200" algn="l"/>
              </a:tabLst>
            </a:pPr>
            <a:r>
              <a:rPr lang="en-US" i="1" dirty="0"/>
              <a:t>	</a:t>
            </a:r>
            <a:r>
              <a:rPr lang="en-US" dirty="0"/>
              <a:t>= </a:t>
            </a:r>
            <a:r>
              <a:rPr lang="en-US" dirty="0" smtClean="0"/>
              <a:t>950,000</a:t>
            </a:r>
            <a:endParaRPr lang="en-US" dirty="0"/>
          </a:p>
          <a:p>
            <a:pPr>
              <a:tabLst>
                <a:tab pos="457200" algn="l"/>
                <a:tab pos="1092200" algn="l"/>
              </a:tabLst>
            </a:pPr>
            <a:endParaRPr lang="en-US" dirty="0" smtClean="0"/>
          </a:p>
          <a:p>
            <a:pPr>
              <a:tabLst>
                <a:tab pos="457200" algn="l"/>
                <a:tab pos="1092200" algn="l"/>
              </a:tabLst>
            </a:pPr>
            <a:r>
              <a:rPr lang="en-US" dirty="0" smtClean="0"/>
              <a:t>Find </a:t>
            </a:r>
            <a:r>
              <a:rPr lang="en-US" dirty="0"/>
              <a:t>the price on the demand curve when the quantity of apartments is </a:t>
            </a:r>
            <a:r>
              <a:rPr lang="en-US" dirty="0" smtClean="0"/>
              <a:t>950,000</a:t>
            </a:r>
            <a:r>
              <a:rPr lang="en-US" dirty="0"/>
              <a:t>:</a:t>
            </a:r>
          </a:p>
          <a:p>
            <a:pPr>
              <a:tabLst>
                <a:tab pos="457200" algn="l"/>
                <a:tab pos="1092200" algn="l"/>
              </a:tabLst>
            </a:pPr>
            <a:r>
              <a:rPr lang="en-US" dirty="0" smtClean="0"/>
              <a:t>	  Q</a:t>
            </a:r>
            <a:r>
              <a:rPr lang="en-US" baseline="30000" dirty="0" smtClean="0"/>
              <a:t>D	</a:t>
            </a:r>
            <a:r>
              <a:rPr lang="en-US" dirty="0" smtClean="0"/>
              <a:t>= </a:t>
            </a:r>
            <a:r>
              <a:rPr lang="en-US" dirty="0"/>
              <a:t>4,750,000 – </a:t>
            </a:r>
            <a:r>
              <a:rPr lang="en-US" dirty="0" smtClean="0"/>
              <a:t>1,000</a:t>
            </a:r>
            <a:r>
              <a:rPr lang="en-US" i="1" dirty="0" smtClean="0"/>
              <a:t>P</a:t>
            </a:r>
          </a:p>
          <a:p>
            <a:pPr>
              <a:tabLst>
                <a:tab pos="457200" algn="l"/>
                <a:tab pos="1092200" algn="l"/>
              </a:tabLst>
            </a:pPr>
            <a:r>
              <a:rPr lang="en-US" dirty="0" smtClean="0"/>
              <a:t>950,000	= </a:t>
            </a:r>
            <a:r>
              <a:rPr lang="en-US" dirty="0"/>
              <a:t>4,750,000 – </a:t>
            </a:r>
            <a:r>
              <a:rPr lang="en-US" dirty="0" smtClean="0"/>
              <a:t>1,000</a:t>
            </a:r>
            <a:r>
              <a:rPr lang="en-US" i="1" dirty="0" smtClean="0"/>
              <a:t>P</a:t>
            </a:r>
          </a:p>
          <a:p>
            <a:pPr>
              <a:tabLst>
                <a:tab pos="457200" algn="l"/>
                <a:tab pos="1092200" algn="l"/>
              </a:tabLst>
            </a:pPr>
            <a:r>
              <a:rPr lang="en-US" i="1" dirty="0" smtClean="0"/>
              <a:t>         P	</a:t>
            </a:r>
            <a:r>
              <a:rPr lang="en-US" dirty="0" smtClean="0"/>
              <a:t>= –3,800,000 / –1,000</a:t>
            </a:r>
          </a:p>
          <a:p>
            <a:pPr>
              <a:tabLst>
                <a:tab pos="457200" algn="l"/>
                <a:tab pos="1092200" algn="l"/>
              </a:tabLst>
            </a:pPr>
            <a:r>
              <a:rPr lang="en-US" dirty="0"/>
              <a:t>	</a:t>
            </a:r>
            <a:r>
              <a:rPr lang="en-US" dirty="0" smtClean="0"/>
              <a:t>	= $3,800</a:t>
            </a:r>
            <a:endParaRPr lang="en-US" dirty="0"/>
          </a:p>
        </p:txBody>
      </p:sp>
      <p:sp>
        <p:nvSpPr>
          <p:cNvPr id="7" name="Text Placeholder 3"/>
          <p:cNvSpPr>
            <a:spLocks noGrp="1"/>
          </p:cNvSpPr>
          <p:nvPr>
            <p:ph type="body" sz="quarter" idx="12"/>
          </p:nvPr>
        </p:nvSpPr>
        <p:spPr>
          <a:xfrm>
            <a:off x="5867400" y="5562600"/>
            <a:ext cx="2514600" cy="449263"/>
          </a:xfrm>
        </p:spPr>
        <p:txBody>
          <a:bodyPr/>
          <a:lstStyle/>
          <a:p>
            <a:r>
              <a:rPr lang="en-US" dirty="0" smtClean="0"/>
              <a:t>Calculating the economic effect of rent controls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4A.2</a:t>
            </a:r>
            <a:endParaRPr lang="en-US" dirty="0"/>
          </a:p>
        </p:txBody>
      </p:sp>
      <p:pic>
        <p:nvPicPr>
          <p:cNvPr id="5122" name="Picture 2" descr="C:\Users\Paul\Dropbox\ECON 5e\Art From Fernando_For Digital\ch04\Figure_4A_2\Figure_4A_2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aul\Dropbox\ECON 5e\Art From Fernando_For Digital\ch04\Figure_4A_2\Figure_4A_2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Paul\Dropbox\ECON 5e\Art From Fernando_For Digital\ch04\Figure_4A_2\Figure_4A_2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aul\Dropbox\ECON 5e\Art From Fernando_For Digital\ch04\Figure_4A_2\Figure_4A_2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Paul\Dropbox\ECON 5e\Art From Fernando_For Digital\ch04\Figure_4A_2\Figure_4A_2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Paul\Dropbox\ECON 5e\Art From Fernando_For Digital\ch04\Figure_4A_2\Figure_4A_2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Paul\Dropbox\ECON 5e\Art From Fernando_For Digital\ch04\Figure_4A_2\Figure_4A_2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3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wipe(down)">
                                      <p:cBhvr>
                                        <p:cTn id="11" dur="500"/>
                                        <p:tgtEl>
                                          <p:spTgt spid="512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wipe(down)">
                                      <p:cBhvr>
                                        <p:cTn id="15" dur="500"/>
                                        <p:tgtEl>
                                          <p:spTgt spid="51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500"/>
                                        <p:tgtEl>
                                          <p:spTgt spid="6">
                                            <p:txEl>
                                              <p:pRg st="6" end="6"/>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wipe(left)">
                                      <p:cBhvr>
                                        <p:cTn id="40" dur="500"/>
                                        <p:tgtEl>
                                          <p:spTgt spid="6">
                                            <p:txEl>
                                              <p:pRg st="7" end="7"/>
                                            </p:txEl>
                                          </p:spTgt>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wipe(left)">
                                      <p:cBhvr>
                                        <p:cTn id="44" dur="500"/>
                                        <p:tgtEl>
                                          <p:spTgt spid="6">
                                            <p:txEl>
                                              <p:pRg st="8" end="8"/>
                                            </p:txEl>
                                          </p:spTgt>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wipe(left)">
                                      <p:cBhvr>
                                        <p:cTn id="48" dur="500"/>
                                        <p:tgtEl>
                                          <p:spTgt spid="6">
                                            <p:txEl>
                                              <p:pRg st="9" end="9"/>
                                            </p:txEl>
                                          </p:spTgt>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5128"/>
                                        </p:tgtEl>
                                        <p:attrNameLst>
                                          <p:attrName>style.visibility</p:attrName>
                                        </p:attrNameLst>
                                      </p:cBhvr>
                                      <p:to>
                                        <p:strVal val="visible"/>
                                      </p:to>
                                    </p:set>
                                    <p:animEffect transition="in" filter="wipe(down)">
                                      <p:cBhvr>
                                        <p:cTn id="5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deadweight loss</a:t>
            </a:r>
            <a:endParaRPr lang="en-US" dirty="0"/>
          </a:p>
        </p:txBody>
      </p:sp>
      <p:sp>
        <p:nvSpPr>
          <p:cNvPr id="7" name="Text Placeholder 2"/>
          <p:cNvSpPr>
            <a:spLocks noGrp="1"/>
          </p:cNvSpPr>
          <p:nvPr>
            <p:ph type="body" sz="quarter" idx="11"/>
          </p:nvPr>
        </p:nvSpPr>
        <p:spPr>
          <a:xfrm>
            <a:off x="152400" y="838200"/>
            <a:ext cx="4267200" cy="5638800"/>
          </a:xfrm>
        </p:spPr>
        <p:txBody>
          <a:bodyPr/>
          <a:lstStyle/>
          <a:p>
            <a:pPr>
              <a:tabLst>
                <a:tab pos="457200" algn="l"/>
                <a:tab pos="1092200" algn="l"/>
              </a:tabLst>
            </a:pPr>
            <a:r>
              <a:rPr lang="en-US" dirty="0" smtClean="0"/>
              <a:t>Now the diagram can guide our numerical estimates of the economic effects of the rent controls.</a:t>
            </a:r>
          </a:p>
          <a:p>
            <a:pPr>
              <a:tabLst>
                <a:tab pos="457200" algn="l"/>
                <a:tab pos="1092200" algn="l"/>
              </a:tabLst>
            </a:pPr>
            <a:r>
              <a:rPr lang="en-US" dirty="0" smtClean="0"/>
              <a:t>Triangles B + C represent the deadweight loss. Area B is:</a:t>
            </a:r>
          </a:p>
          <a:p>
            <a:pPr>
              <a:tabLst>
                <a:tab pos="457200" algn="l"/>
                <a:tab pos="1092200" algn="l"/>
              </a:tabLst>
            </a:pPr>
            <a:r>
              <a:rPr lang="en-US" dirty="0" smtClean="0"/>
              <a:t>½ × (2,250,000 – 950,000) × 			(3,800 – 2,500)</a:t>
            </a:r>
          </a:p>
          <a:p>
            <a:pPr>
              <a:tabLst>
                <a:tab pos="457200" algn="l"/>
                <a:tab pos="1092200" algn="l"/>
              </a:tabLst>
            </a:pPr>
            <a:r>
              <a:rPr lang="en-US" dirty="0"/>
              <a:t>	</a:t>
            </a:r>
            <a:r>
              <a:rPr lang="en-US" dirty="0" smtClean="0"/>
              <a:t>= $845 million </a:t>
            </a:r>
          </a:p>
          <a:p>
            <a:pPr>
              <a:tabLst>
                <a:tab pos="457200" algn="l"/>
                <a:tab pos="1092200" algn="l"/>
              </a:tabLst>
            </a:pPr>
            <a:r>
              <a:rPr lang="en-US" dirty="0" smtClean="0"/>
              <a:t>Area C is:</a:t>
            </a:r>
          </a:p>
          <a:p>
            <a:pPr>
              <a:tabLst>
                <a:tab pos="457200" algn="l"/>
                <a:tab pos="1092200" algn="l"/>
              </a:tabLst>
            </a:pPr>
            <a:r>
              <a:rPr lang="en-US" dirty="0"/>
              <a:t>½ × (2,250,000 – 950,000) × 			</a:t>
            </a:r>
            <a:r>
              <a:rPr lang="en-US" dirty="0" smtClean="0"/>
              <a:t>(2,500 </a:t>
            </a:r>
            <a:r>
              <a:rPr lang="en-US" dirty="0"/>
              <a:t>– </a:t>
            </a:r>
            <a:r>
              <a:rPr lang="en-US" dirty="0" smtClean="0"/>
              <a:t>1,500</a:t>
            </a:r>
            <a:r>
              <a:rPr lang="en-US" dirty="0"/>
              <a:t>)</a:t>
            </a:r>
          </a:p>
          <a:p>
            <a:pPr>
              <a:tabLst>
                <a:tab pos="457200" algn="l"/>
                <a:tab pos="1092200" algn="l"/>
              </a:tabLst>
            </a:pPr>
            <a:r>
              <a:rPr lang="en-US" dirty="0"/>
              <a:t>	= </a:t>
            </a:r>
            <a:r>
              <a:rPr lang="en-US" dirty="0" smtClean="0"/>
              <a:t>$650 </a:t>
            </a:r>
            <a:r>
              <a:rPr lang="en-US" dirty="0"/>
              <a:t>million </a:t>
            </a:r>
          </a:p>
          <a:p>
            <a:pPr>
              <a:tabLst>
                <a:tab pos="457200" algn="l"/>
                <a:tab pos="1092200" algn="l"/>
              </a:tabLst>
            </a:pPr>
            <a:r>
              <a:rPr lang="en-US" dirty="0" smtClean="0"/>
              <a:t>So the deadweight loss is</a:t>
            </a:r>
            <a:br>
              <a:rPr lang="en-US" dirty="0" smtClean="0"/>
            </a:br>
            <a:r>
              <a:rPr lang="en-US" dirty="0" smtClean="0"/>
              <a:t>845 + 650 = $1,495 million.</a:t>
            </a:r>
            <a:endParaRPr lang="en-US" dirty="0"/>
          </a:p>
        </p:txBody>
      </p:sp>
      <p:sp>
        <p:nvSpPr>
          <p:cNvPr id="8" name="Text Placeholder 3"/>
          <p:cNvSpPr>
            <a:spLocks noGrp="1"/>
          </p:cNvSpPr>
          <p:nvPr>
            <p:ph type="body" sz="quarter" idx="12"/>
          </p:nvPr>
        </p:nvSpPr>
        <p:spPr>
          <a:xfrm>
            <a:off x="5867400" y="5562600"/>
            <a:ext cx="2514600" cy="449263"/>
          </a:xfrm>
        </p:spPr>
        <p:txBody>
          <a:bodyPr/>
          <a:lstStyle/>
          <a:p>
            <a:r>
              <a:rPr lang="en-US" dirty="0" smtClean="0"/>
              <a:t>Calculating the economic effect of rent controls</a:t>
            </a:r>
            <a:endParaRPr lang="en-US" dirty="0"/>
          </a:p>
        </p:txBody>
      </p:sp>
      <p:sp>
        <p:nvSpPr>
          <p:cNvPr id="9" name="Text Placeholder 4"/>
          <p:cNvSpPr>
            <a:spLocks noGrp="1"/>
          </p:cNvSpPr>
          <p:nvPr>
            <p:ph type="body" sz="quarter" idx="13"/>
          </p:nvPr>
        </p:nvSpPr>
        <p:spPr>
          <a:xfrm>
            <a:off x="4533900" y="5562600"/>
            <a:ext cx="1352550" cy="381000"/>
          </a:xfrm>
        </p:spPr>
        <p:txBody>
          <a:bodyPr/>
          <a:lstStyle/>
          <a:p>
            <a:r>
              <a:rPr lang="en-US" dirty="0" smtClean="0"/>
              <a:t>Figure 4A.2</a:t>
            </a:r>
            <a:endParaRPr lang="en-US" dirty="0"/>
          </a:p>
        </p:txBody>
      </p:sp>
      <p:pic>
        <p:nvPicPr>
          <p:cNvPr id="6" name="Picture 2" descr="C:\Users\Paul\Dropbox\ECON 5e\Art From Fernando_For Digital\ch04\Figure_4A_2\Figure_4A_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2\Figure_4A_2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2\Figure_4A_2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04\Figure_4A_2\Figure_4A_2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04\Figure_4A_2\Figure_4A_2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04\Figure_4A_2\Figure_4A_2_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04\Figure_4A_2\Figure_4A_2_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Paul\Dropbox\ECON 5e\Art From Fernando_For Digital\ch04\Figure_4A_2\Figure_4A_2_1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Paul\Dropbox\ECON 5e\Art From Fernando_For Digital\ch04\Figure_4A_2\Figure_4A_2_1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Users\Paul\Dropbox\ECON 5e\Art From Fernando_For Digital\ch04\Figure_4A_2\Figure_4A_2_1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6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left)">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left)">
                                      <p:cBhvr>
                                        <p:cTn id="28" dur="500"/>
                                        <p:tgtEl>
                                          <p:spTgt spid="7">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left)">
                                      <p:cBhvr>
                                        <p:cTn id="35" dur="500"/>
                                        <p:tgtEl>
                                          <p:spTgt spid="7">
                                            <p:txEl>
                                              <p:pRg st="5" end="5"/>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left)">
                                      <p:cBhvr>
                                        <p:cTn id="39" dur="500"/>
                                        <p:tgtEl>
                                          <p:spTgt spid="7">
                                            <p:txEl>
                                              <p:pRg st="6" end="6"/>
                                            </p:txEl>
                                          </p:spTgt>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wipe(left)">
                                      <p:cBhvr>
                                        <p:cTn id="43" dur="500"/>
                                        <p:tgtEl>
                                          <p:spTgt spid="7">
                                            <p:txEl>
                                              <p:pRg st="7" end="7"/>
                                            </p:txEl>
                                          </p:spTgt>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change in surplus for consumers</a:t>
            </a:r>
            <a:endParaRPr lang="en-US" dirty="0"/>
          </a:p>
        </p:txBody>
      </p:sp>
      <p:sp>
        <p:nvSpPr>
          <p:cNvPr id="6" name="Text Placeholder 2"/>
          <p:cNvSpPr>
            <a:spLocks noGrp="1"/>
          </p:cNvSpPr>
          <p:nvPr>
            <p:ph type="body" sz="quarter" idx="11"/>
          </p:nvPr>
        </p:nvSpPr>
        <p:spPr>
          <a:xfrm>
            <a:off x="152400" y="838200"/>
            <a:ext cx="4267200" cy="5638800"/>
          </a:xfrm>
        </p:spPr>
        <p:txBody>
          <a:bodyPr/>
          <a:lstStyle/>
          <a:p>
            <a:pPr>
              <a:tabLst>
                <a:tab pos="457200" algn="l"/>
                <a:tab pos="1092200" algn="l"/>
              </a:tabLst>
            </a:pPr>
            <a:r>
              <a:rPr lang="en-US" dirty="0" smtClean="0"/>
              <a:t>Consumers lose area B ($845 million) but gain the area of rectangle A:</a:t>
            </a:r>
          </a:p>
          <a:p>
            <a:pPr>
              <a:tabLst>
                <a:tab pos="457200" algn="l"/>
                <a:tab pos="1092200" algn="l"/>
              </a:tabLst>
            </a:pPr>
            <a:r>
              <a:rPr lang="en-US" dirty="0" smtClean="0"/>
              <a:t>(2,500 – 1,500) × (950,000)</a:t>
            </a:r>
          </a:p>
          <a:p>
            <a:pPr>
              <a:tabLst>
                <a:tab pos="457200" algn="l"/>
                <a:tab pos="1092200" algn="l"/>
              </a:tabLst>
            </a:pPr>
            <a:r>
              <a:rPr lang="en-US" dirty="0"/>
              <a:t>	</a:t>
            </a:r>
            <a:r>
              <a:rPr lang="en-US" dirty="0" smtClean="0"/>
              <a:t>= $950 million</a:t>
            </a:r>
          </a:p>
          <a:p>
            <a:pPr>
              <a:tabLst>
                <a:tab pos="457200" algn="l"/>
                <a:tab pos="1092200" algn="l"/>
              </a:tabLst>
            </a:pPr>
            <a:endParaRPr lang="en-US" dirty="0"/>
          </a:p>
          <a:p>
            <a:pPr>
              <a:tabLst>
                <a:tab pos="457200" algn="l"/>
                <a:tab pos="1092200" algn="l"/>
              </a:tabLst>
            </a:pPr>
            <a:r>
              <a:rPr lang="en-US" dirty="0" smtClean="0"/>
              <a:t>So consumer surplus changes from </a:t>
            </a:r>
            <a:r>
              <a:rPr lang="en-US" dirty="0"/>
              <a:t>$2531.25 </a:t>
            </a:r>
            <a:r>
              <a:rPr lang="en-US" dirty="0" smtClean="0"/>
              <a:t>million to:</a:t>
            </a:r>
          </a:p>
          <a:p>
            <a:pPr>
              <a:tabLst>
                <a:tab pos="457200" algn="l"/>
                <a:tab pos="1092200" algn="l"/>
              </a:tabLst>
            </a:pPr>
            <a:r>
              <a:rPr lang="en-US" dirty="0" smtClean="0"/>
              <a:t>(2531.25 + 950) – 845</a:t>
            </a:r>
          </a:p>
          <a:p>
            <a:pPr>
              <a:tabLst>
                <a:tab pos="457200" algn="l"/>
                <a:tab pos="1092200" algn="l"/>
              </a:tabLst>
            </a:pPr>
            <a:r>
              <a:rPr lang="en-US" dirty="0"/>
              <a:t>	</a:t>
            </a:r>
            <a:r>
              <a:rPr lang="en-US" dirty="0" smtClean="0"/>
              <a:t>= $2636.25 million</a:t>
            </a:r>
            <a:endParaRPr lang="en-US" dirty="0"/>
          </a:p>
        </p:txBody>
      </p:sp>
      <p:sp>
        <p:nvSpPr>
          <p:cNvPr id="7" name="Text Placeholder 3"/>
          <p:cNvSpPr>
            <a:spLocks noGrp="1"/>
          </p:cNvSpPr>
          <p:nvPr>
            <p:ph type="body" sz="quarter" idx="12"/>
          </p:nvPr>
        </p:nvSpPr>
        <p:spPr>
          <a:xfrm>
            <a:off x="5867400" y="5562600"/>
            <a:ext cx="2514600" cy="449263"/>
          </a:xfrm>
        </p:spPr>
        <p:txBody>
          <a:bodyPr/>
          <a:lstStyle/>
          <a:p>
            <a:r>
              <a:rPr lang="en-US" dirty="0" smtClean="0"/>
              <a:t>Calculating the economic effect of rent controls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4A.2</a:t>
            </a:r>
            <a:endParaRPr lang="en-US" dirty="0"/>
          </a:p>
        </p:txBody>
      </p:sp>
      <p:pic>
        <p:nvPicPr>
          <p:cNvPr id="9" name="Picture 2" descr="C:\Users\Paul\Dropbox\ECON 5e\Art From Fernando_For Digital\ch04\Figure_4A_2\Figure_4A_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2\Figure_4A_2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2\Figure_4A_2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04\Figure_4A_2\Figure_4A_2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04\Figure_4A_2\Figure_4A_2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04\Figure_4A_2\Figure_4A_2_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04\Figure_4A_2\Figure_4A_2_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04\Figure_4A_2\Figure_4A_2_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Paul\Dropbox\ECON 5e\Art From Fernando_For Digital\ch04\Figure_4A_2\Figure_4A_2_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Paul\Dropbox\ECON 5e\Art From Fernando_For Digital\ch04\Figure_4A_2\Figure_4A_2_1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Paul\Dropbox\ECON 5e\Art From Fernando_For Digital\ch04\Figure_4A_2\Figure_4A_2_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Users\Paul\Dropbox\ECON 5e\Art From Fernando_For Digital\ch04\Figure_4A_2\Figure_4A_2_1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7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left)">
                                      <p:cBhvr>
                                        <p:cTn id="28" dur="500"/>
                                        <p:tgtEl>
                                          <p:spTgt spid="6">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change in surplus for producers</a:t>
            </a:r>
            <a:endParaRPr lang="en-US" dirty="0"/>
          </a:p>
        </p:txBody>
      </p:sp>
      <p:sp>
        <p:nvSpPr>
          <p:cNvPr id="6" name="Text Placeholder 2"/>
          <p:cNvSpPr>
            <a:spLocks noGrp="1"/>
          </p:cNvSpPr>
          <p:nvPr>
            <p:ph type="body" sz="quarter" idx="11"/>
          </p:nvPr>
        </p:nvSpPr>
        <p:spPr>
          <a:xfrm>
            <a:off x="152400" y="838200"/>
            <a:ext cx="4267200" cy="5638800"/>
          </a:xfrm>
        </p:spPr>
        <p:txBody>
          <a:bodyPr/>
          <a:lstStyle/>
          <a:p>
            <a:pPr>
              <a:tabLst>
                <a:tab pos="457200" algn="l"/>
                <a:tab pos="1092200" algn="l"/>
              </a:tabLst>
            </a:pPr>
            <a:r>
              <a:rPr lang="en-US" dirty="0" smtClean="0"/>
              <a:t>Producers lose area A ($950 million) and area C ($650 million); they originally had a surplus of $1947.375 million, so now producer surplus is:</a:t>
            </a:r>
          </a:p>
          <a:p>
            <a:pPr>
              <a:tabLst>
                <a:tab pos="457200" algn="l"/>
                <a:tab pos="1092200" algn="l"/>
              </a:tabLst>
            </a:pPr>
            <a:r>
              <a:rPr lang="en-US" dirty="0" smtClean="0"/>
              <a:t>1947.375 – (950 + 650)</a:t>
            </a:r>
          </a:p>
          <a:p>
            <a:pPr>
              <a:tabLst>
                <a:tab pos="457200" algn="l"/>
                <a:tab pos="1092200" algn="l"/>
              </a:tabLst>
            </a:pPr>
            <a:r>
              <a:rPr lang="en-US" dirty="0"/>
              <a:t>	</a:t>
            </a:r>
            <a:r>
              <a:rPr lang="en-US" dirty="0" smtClean="0"/>
              <a:t>= $347.375 million</a:t>
            </a:r>
          </a:p>
        </p:txBody>
      </p:sp>
      <p:sp>
        <p:nvSpPr>
          <p:cNvPr id="7" name="Text Placeholder 3"/>
          <p:cNvSpPr>
            <a:spLocks noGrp="1"/>
          </p:cNvSpPr>
          <p:nvPr>
            <p:ph type="body" sz="quarter" idx="12"/>
          </p:nvPr>
        </p:nvSpPr>
        <p:spPr>
          <a:xfrm>
            <a:off x="5867400" y="5562600"/>
            <a:ext cx="2514600" cy="449263"/>
          </a:xfrm>
        </p:spPr>
        <p:txBody>
          <a:bodyPr/>
          <a:lstStyle/>
          <a:p>
            <a:r>
              <a:rPr lang="en-US" dirty="0" smtClean="0"/>
              <a:t>Calculating the economic effect of rent controls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4A.2</a:t>
            </a:r>
            <a:endParaRPr lang="en-US" dirty="0"/>
          </a:p>
        </p:txBody>
      </p:sp>
      <p:pic>
        <p:nvPicPr>
          <p:cNvPr id="9" name="Picture 2" descr="C:\Users\Paul\Dropbox\ECON 5e\Art From Fernando_For Digital\ch04\Figure_4A_2\Figure_4A_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2\Figure_4A_2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2\Figure_4A_2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04\Figure_4A_2\Figure_4A_2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04\Figure_4A_2\Figure_4A_2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04\Figure_4A_2\Figure_4A_2_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04\Figure_4A_2\Figure_4A_2_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04\Figure_4A_2\Figure_4A_2_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Paul\Dropbox\ECON 5e\Art From Fernando_For Digital\ch04\Figure_4A_2\Figure_4A_2_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Paul\Dropbox\ECON 5e\Art From Fernando_For Digital\ch04\Figure_4A_2\Figure_4A_2_1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Paul\Dropbox\ECON 5e\Art From Fernando_For Digital\ch04\Figure_4A_2\Figure_4A_2_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Users\Paul\Dropbox\ECON 5e\Art From Fernando_For Digital\ch04\Figure_4A_2\Figure_4A_2_1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C:\Users\Paul\Dropbox\ECON 5e\Art From Fernando_For Digital\ch04\Figure_4A_2\Figure_4A_2_13.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C:\Users\Paul\Dropbox\ECON 5e\Art From Fernando_For Digital\ch04\Figure_4A_2\Figure_4A_2_14.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3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computations</a:t>
            </a:r>
            <a:endParaRPr lang="en-US" dirty="0"/>
          </a:p>
        </p:txBody>
      </p:sp>
      <p:sp>
        <p:nvSpPr>
          <p:cNvPr id="6" name="Text Placeholder 2"/>
          <p:cNvSpPr>
            <a:spLocks noGrp="1"/>
          </p:cNvSpPr>
          <p:nvPr>
            <p:ph type="body" sz="quarter" idx="11"/>
          </p:nvPr>
        </p:nvSpPr>
        <p:spPr>
          <a:xfrm>
            <a:off x="152400" y="838200"/>
            <a:ext cx="8839200" cy="990600"/>
          </a:xfrm>
        </p:spPr>
        <p:txBody>
          <a:bodyPr/>
          <a:lstStyle/>
          <a:p>
            <a:r>
              <a:rPr lang="en-US" dirty="0"/>
              <a:t>The following table summarizes the results of the analysis (the values are in millions of dollars):</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35359228"/>
              </p:ext>
            </p:extLst>
          </p:nvPr>
        </p:nvGraphicFramePr>
        <p:xfrm>
          <a:off x="798513" y="2551113"/>
          <a:ext cx="7546974" cy="1757363"/>
        </p:xfrm>
        <a:graphic>
          <a:graphicData uri="http://schemas.openxmlformats.org/drawingml/2006/table">
            <a:tbl>
              <a:tblPr firstRow="1" bandRow="1">
                <a:tableStyleId>{5C22544A-7EE6-4342-B048-85BDC9FD1C3A}</a:tableStyleId>
              </a:tblPr>
              <a:tblGrid>
                <a:gridCol w="1257829"/>
                <a:gridCol w="1257829"/>
                <a:gridCol w="1257829"/>
                <a:gridCol w="1257829"/>
                <a:gridCol w="1257829"/>
                <a:gridCol w="1257829"/>
              </a:tblGrid>
              <a:tr h="525825">
                <a:tc gridSpan="2">
                  <a:txBody>
                    <a:bodyPr/>
                    <a:lstStyle/>
                    <a:p>
                      <a:pPr algn="ctr"/>
                      <a:r>
                        <a:rPr lang="en-US" sz="1400" dirty="0" smtClean="0">
                          <a:solidFill>
                            <a:srgbClr val="0064B3"/>
                          </a:solidFill>
                        </a:rPr>
                        <a:t>Consumer Surplus</a:t>
                      </a:r>
                      <a:endParaRPr lang="en-US" sz="1400"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1400" dirty="0" smtClean="0">
                          <a:solidFill>
                            <a:srgbClr val="0064B3"/>
                          </a:solidFill>
                        </a:rPr>
                        <a:t>Producer Surplus</a:t>
                      </a:r>
                      <a:endParaRPr lang="en-US" sz="1400"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1400" dirty="0" smtClean="0">
                          <a:solidFill>
                            <a:srgbClr val="0064B3"/>
                          </a:solidFill>
                        </a:rPr>
                        <a:t>Deadweight Loss</a:t>
                      </a:r>
                      <a:endParaRPr lang="en-US" sz="1400"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r>
              <a:tr h="659987">
                <a:tc>
                  <a:txBody>
                    <a:bodyPr/>
                    <a:lstStyle/>
                    <a:p>
                      <a:pPr algn="ctr"/>
                      <a:r>
                        <a:rPr lang="en-US" sz="1400" b="1" dirty="0" smtClean="0">
                          <a:solidFill>
                            <a:srgbClr val="0064B3"/>
                          </a:solidFill>
                        </a:rPr>
                        <a:t>Competitive Equilibrium</a:t>
                      </a:r>
                      <a:endParaRPr lang="en-US" sz="14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smtClean="0">
                          <a:solidFill>
                            <a:srgbClr val="0064B3"/>
                          </a:solidFill>
                        </a:rPr>
                        <a:t>Rent </a:t>
                      </a:r>
                    </a:p>
                    <a:p>
                      <a:pPr algn="ctr"/>
                      <a:r>
                        <a:rPr lang="en-US" sz="1400" b="1" dirty="0" smtClean="0">
                          <a:solidFill>
                            <a:srgbClr val="0064B3"/>
                          </a:solidFill>
                        </a:rPr>
                        <a:t>Control</a:t>
                      </a:r>
                      <a:endParaRPr lang="en-US" sz="14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smtClean="0">
                          <a:solidFill>
                            <a:srgbClr val="0064B3"/>
                          </a:solidFill>
                        </a:rPr>
                        <a:t>Competitive Equilibrium</a:t>
                      </a:r>
                      <a:endParaRPr lang="en-US" sz="14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smtClean="0">
                          <a:solidFill>
                            <a:srgbClr val="0064B3"/>
                          </a:solidFill>
                        </a:rPr>
                        <a:t>Rent </a:t>
                      </a:r>
                    </a:p>
                    <a:p>
                      <a:pPr algn="ctr"/>
                      <a:r>
                        <a:rPr lang="en-US" sz="1400" b="1" dirty="0" smtClean="0">
                          <a:solidFill>
                            <a:srgbClr val="0064B3"/>
                          </a:solidFill>
                        </a:rPr>
                        <a:t>Control</a:t>
                      </a:r>
                      <a:endParaRPr lang="en-US" sz="14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smtClean="0">
                          <a:solidFill>
                            <a:srgbClr val="0064B3"/>
                          </a:solidFill>
                        </a:rPr>
                        <a:t>Competitive Equilibrium</a:t>
                      </a:r>
                      <a:endParaRPr lang="en-US" sz="14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smtClean="0">
                          <a:solidFill>
                            <a:srgbClr val="0064B3"/>
                          </a:solidFill>
                        </a:rPr>
                        <a:t>Rent </a:t>
                      </a:r>
                    </a:p>
                    <a:p>
                      <a:pPr algn="ctr"/>
                      <a:r>
                        <a:rPr lang="en-US" sz="1400" b="1" dirty="0" smtClean="0">
                          <a:solidFill>
                            <a:srgbClr val="0064B3"/>
                          </a:solidFill>
                        </a:rPr>
                        <a:t>Control</a:t>
                      </a:r>
                      <a:endParaRPr lang="en-US" sz="14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r>
              <a:tr h="571551">
                <a:tc>
                  <a:txBody>
                    <a:bodyPr/>
                    <a:lstStyle/>
                    <a:p>
                      <a:pPr algn="ctr"/>
                      <a:r>
                        <a:rPr lang="en-US" sz="1600" dirty="0" smtClean="0"/>
                        <a:t>$2,531</a:t>
                      </a:r>
                      <a:endParaRPr lang="en-US" sz="16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smtClean="0"/>
                        <a:t>$2,636</a:t>
                      </a:r>
                      <a:endParaRPr lang="en-US" sz="16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smtClean="0"/>
                        <a:t>$1,947</a:t>
                      </a:r>
                      <a:endParaRPr lang="en-US" sz="16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smtClean="0"/>
                        <a:t>$347</a:t>
                      </a:r>
                      <a:endParaRPr lang="en-US" sz="16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smtClean="0"/>
                        <a:t>$0</a:t>
                      </a:r>
                      <a:endParaRPr lang="en-US" sz="16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smtClean="0"/>
                        <a:t>$1,495</a:t>
                      </a:r>
                      <a:endParaRPr lang="en-US" sz="16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950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Deriving the demand curve for chai tea</a:t>
            </a:r>
            <a:endParaRPr lang="en-US" dirty="0"/>
          </a:p>
        </p:txBody>
      </p:sp>
      <p:sp>
        <p:nvSpPr>
          <p:cNvPr id="6" name="Text Placeholder 2"/>
          <p:cNvSpPr>
            <a:spLocks noGrp="1"/>
          </p:cNvSpPr>
          <p:nvPr>
            <p:ph type="body" sz="quarter" idx="11"/>
          </p:nvPr>
        </p:nvSpPr>
        <p:spPr>
          <a:xfrm>
            <a:off x="152400" y="838200"/>
            <a:ext cx="3068638" cy="5638800"/>
          </a:xfrm>
        </p:spPr>
        <p:txBody>
          <a:bodyPr/>
          <a:lstStyle/>
          <a:p>
            <a:r>
              <a:rPr lang="en-US" dirty="0"/>
              <a:t>Suppose four people are each interested in buying a cup of chai tea.</a:t>
            </a:r>
          </a:p>
          <a:p>
            <a:endParaRPr lang="en-US" dirty="0"/>
          </a:p>
          <a:p>
            <a:r>
              <a:rPr lang="en-US" dirty="0"/>
              <a:t>We can characterize them by the highest price they are willing to pay.</a:t>
            </a:r>
          </a:p>
          <a:p>
            <a:endParaRPr lang="en-US" dirty="0"/>
          </a:p>
          <a:p>
            <a:r>
              <a:rPr lang="en-US" dirty="0"/>
              <a:t>At prices above $6, no chai tea will be sold.</a:t>
            </a:r>
          </a:p>
          <a:p>
            <a:endParaRPr lang="en-US" dirty="0"/>
          </a:p>
          <a:p>
            <a:r>
              <a:rPr lang="en-US" dirty="0"/>
              <a:t>At $6, one cup will be sold, </a:t>
            </a:r>
            <a:r>
              <a:rPr lang="en-US" dirty="0" smtClean="0"/>
              <a:t>etc.</a:t>
            </a:r>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Deriving the demand curve for chai tea</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4.1</a:t>
            </a:r>
            <a:endParaRPr lang="en-US" dirty="0"/>
          </a:p>
        </p:txBody>
      </p:sp>
      <p:pic>
        <p:nvPicPr>
          <p:cNvPr id="9" name="Picture 11" descr="Fig4-1-ppt-1"/>
          <p:cNvPicPr>
            <a:picLocks noChangeAspect="1" noChangeArrowheads="1"/>
          </p:cNvPicPr>
          <p:nvPr/>
        </p:nvPicPr>
        <p:blipFill>
          <a:blip r:embed="rId3"/>
          <a:srcRect/>
          <a:stretch>
            <a:fillRect/>
          </a:stretch>
        </p:blipFill>
        <p:spPr bwMode="auto">
          <a:xfrm>
            <a:off x="3221038" y="1036638"/>
            <a:ext cx="5553075" cy="4429125"/>
          </a:xfrm>
          <a:prstGeom prst="rect">
            <a:avLst/>
          </a:prstGeom>
          <a:noFill/>
          <a:ln w="9525">
            <a:noFill/>
            <a:miter lim="800000"/>
            <a:headEnd/>
            <a:tailEnd/>
          </a:ln>
        </p:spPr>
      </p:pic>
      <p:pic>
        <p:nvPicPr>
          <p:cNvPr id="10" name="Picture 12" descr="Fig4-1-ppt-3"/>
          <p:cNvPicPr>
            <a:picLocks noChangeAspect="1" noChangeArrowheads="1"/>
          </p:cNvPicPr>
          <p:nvPr/>
        </p:nvPicPr>
        <p:blipFill>
          <a:blip r:embed="rId4"/>
          <a:srcRect/>
          <a:stretch>
            <a:fillRect/>
          </a:stretch>
        </p:blipFill>
        <p:spPr bwMode="auto">
          <a:xfrm>
            <a:off x="3221038" y="1036638"/>
            <a:ext cx="5553075" cy="4429125"/>
          </a:xfrm>
          <a:prstGeom prst="rect">
            <a:avLst/>
          </a:prstGeom>
          <a:noFill/>
          <a:ln w="9525">
            <a:noFill/>
            <a:miter lim="800000"/>
            <a:headEnd/>
            <a:tailEnd/>
          </a:ln>
        </p:spPr>
      </p:pic>
      <p:pic>
        <p:nvPicPr>
          <p:cNvPr id="11" name="Picture 13" descr="Fig4-1-ppt-4"/>
          <p:cNvPicPr>
            <a:picLocks noChangeAspect="1" noChangeArrowheads="1"/>
          </p:cNvPicPr>
          <p:nvPr/>
        </p:nvPicPr>
        <p:blipFill>
          <a:blip r:embed="rId5"/>
          <a:srcRect/>
          <a:stretch>
            <a:fillRect/>
          </a:stretch>
        </p:blipFill>
        <p:spPr bwMode="auto">
          <a:xfrm>
            <a:off x="3221038" y="1036638"/>
            <a:ext cx="5553075" cy="4429125"/>
          </a:xfrm>
          <a:prstGeom prst="rect">
            <a:avLst/>
          </a:prstGeom>
          <a:noFill/>
          <a:ln w="9525">
            <a:noFill/>
            <a:miter lim="800000"/>
            <a:headEnd/>
            <a:tailEnd/>
          </a:ln>
        </p:spPr>
      </p:pic>
      <p:pic>
        <p:nvPicPr>
          <p:cNvPr id="12" name="Picture 14" descr="Fig4-1-ppt-2"/>
          <p:cNvPicPr>
            <a:picLocks noChangeAspect="1" noChangeArrowheads="1"/>
          </p:cNvPicPr>
          <p:nvPr/>
        </p:nvPicPr>
        <p:blipFill>
          <a:blip r:embed="rId6"/>
          <a:srcRect/>
          <a:stretch>
            <a:fillRect/>
          </a:stretch>
        </p:blipFill>
        <p:spPr bwMode="auto">
          <a:xfrm>
            <a:off x="3221038" y="1036638"/>
            <a:ext cx="5553075" cy="4429125"/>
          </a:xfrm>
          <a:prstGeom prst="rect">
            <a:avLst/>
          </a:prstGeom>
          <a:noFill/>
          <a:ln w="9525">
            <a:noFill/>
            <a:miter lim="800000"/>
            <a:headEnd/>
            <a:tailEnd/>
          </a:ln>
        </p:spPr>
      </p:pic>
      <p:pic>
        <p:nvPicPr>
          <p:cNvPr id="13" name="Picture 15" descr="Fig4-1-ppt-6"/>
          <p:cNvPicPr>
            <a:picLocks noChangeAspect="1" noChangeArrowheads="1"/>
          </p:cNvPicPr>
          <p:nvPr/>
        </p:nvPicPr>
        <p:blipFill>
          <a:blip r:embed="rId7"/>
          <a:srcRect/>
          <a:stretch>
            <a:fillRect/>
          </a:stretch>
        </p:blipFill>
        <p:spPr bwMode="auto">
          <a:xfrm>
            <a:off x="3221038" y="1036638"/>
            <a:ext cx="5553075" cy="4429125"/>
          </a:xfrm>
          <a:prstGeom prst="rect">
            <a:avLst/>
          </a:prstGeom>
          <a:noFill/>
          <a:ln w="9525">
            <a:noFill/>
            <a:miter lim="800000"/>
            <a:headEnd/>
            <a:tailEnd/>
          </a:ln>
        </p:spPr>
      </p:pic>
      <p:pic>
        <p:nvPicPr>
          <p:cNvPr id="14" name="Picture 16" descr="Fig4-1-ppt-5"/>
          <p:cNvPicPr>
            <a:picLocks noChangeAspect="1" noChangeArrowheads="1"/>
          </p:cNvPicPr>
          <p:nvPr/>
        </p:nvPicPr>
        <p:blipFill>
          <a:blip r:embed="rId8"/>
          <a:srcRect/>
          <a:stretch>
            <a:fillRect/>
          </a:stretch>
        </p:blipFill>
        <p:spPr bwMode="auto">
          <a:xfrm>
            <a:off x="3221038" y="1036638"/>
            <a:ext cx="5553075" cy="4429125"/>
          </a:xfrm>
          <a:prstGeom prst="rect">
            <a:avLst/>
          </a:prstGeom>
          <a:noFill/>
          <a:ln w="9525">
            <a:noFill/>
            <a:miter lim="800000"/>
            <a:headEnd/>
            <a:tailEnd/>
          </a:ln>
        </p:spPr>
      </p:pic>
    </p:spTree>
    <p:extLst>
      <p:ext uri="{BB962C8B-B14F-4D97-AF65-F5344CB8AC3E}">
        <p14:creationId xmlns:p14="http://schemas.microsoft.com/office/powerpoint/2010/main" val="25026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left)">
                                      <p:cBhvr>
                                        <p:cTn id="39" dur="500"/>
                                        <p:tgtEl>
                                          <p:spTgt spid="6">
                                            <p:txEl>
                                              <p:pRg st="4" end="4"/>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wipe(left)">
                                      <p:cBhvr>
                                        <p:cTn id="4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benefit will chai tea drinkers receive?</a:t>
            </a:r>
            <a:endParaRPr lang="en-US" dirty="0"/>
          </a:p>
        </p:txBody>
      </p:sp>
      <p:sp>
        <p:nvSpPr>
          <p:cNvPr id="6" name="Text Placeholder 2"/>
          <p:cNvSpPr>
            <a:spLocks noGrp="1"/>
          </p:cNvSpPr>
          <p:nvPr>
            <p:ph type="body" sz="quarter" idx="11"/>
          </p:nvPr>
        </p:nvSpPr>
        <p:spPr>
          <a:xfrm>
            <a:off x="152400" y="838200"/>
            <a:ext cx="3429000" cy="5638800"/>
          </a:xfrm>
        </p:spPr>
        <p:txBody>
          <a:bodyPr/>
          <a:lstStyle/>
          <a:p>
            <a:pPr>
              <a:spcBef>
                <a:spcPts val="1800"/>
              </a:spcBef>
            </a:pPr>
            <a:r>
              <a:rPr lang="en-US" dirty="0"/>
              <a:t>How much benefit do the potential tea consumers derive from this market?</a:t>
            </a:r>
          </a:p>
          <a:p>
            <a:pPr>
              <a:spcBef>
                <a:spcPts val="1800"/>
              </a:spcBef>
            </a:pPr>
            <a:r>
              <a:rPr lang="en-US" dirty="0" smtClean="0"/>
              <a:t>That </a:t>
            </a:r>
            <a:r>
              <a:rPr lang="en-US" dirty="0"/>
              <a:t>depends on the </a:t>
            </a:r>
            <a:r>
              <a:rPr lang="en-US" dirty="0" smtClean="0"/>
              <a:t>price</a:t>
            </a:r>
            <a:r>
              <a:rPr lang="en-US" dirty="0"/>
              <a:t> </a:t>
            </a:r>
            <a:r>
              <a:rPr lang="en-US" dirty="0" smtClean="0"/>
              <a:t>and their </a:t>
            </a:r>
            <a:r>
              <a:rPr lang="en-US" b="1" i="1" dirty="0" smtClean="0"/>
              <a:t>marginal benefit</a:t>
            </a:r>
            <a:r>
              <a:rPr lang="en-US" dirty="0" smtClean="0"/>
              <a:t>, the additional benefit to a consumer from consuming one more unit of a good or service.</a:t>
            </a:r>
            <a:endParaRPr lang="en-US" dirty="0"/>
          </a:p>
          <a:p>
            <a:pPr>
              <a:spcBef>
                <a:spcPts val="1800"/>
              </a:spcBef>
            </a:pPr>
            <a:r>
              <a:rPr lang="en-US" dirty="0" smtClean="0"/>
              <a:t>If </a:t>
            </a:r>
            <a:r>
              <a:rPr lang="en-US" dirty="0"/>
              <a:t>the price is low, many of the consumers benefit.</a:t>
            </a:r>
          </a:p>
          <a:p>
            <a:pPr>
              <a:spcBef>
                <a:spcPts val="1800"/>
              </a:spcBef>
            </a:pPr>
            <a:r>
              <a:rPr lang="en-US" dirty="0" smtClean="0"/>
              <a:t>If </a:t>
            </a:r>
            <a:r>
              <a:rPr lang="en-US" dirty="0"/>
              <a:t>the price is high, few (if any) of the consumers benefit.</a:t>
            </a:r>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Deriving the demand curve for chai tea</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4.1</a:t>
            </a:r>
            <a:endParaRPr lang="en-US" dirty="0"/>
          </a:p>
        </p:txBody>
      </p:sp>
      <p:pic>
        <p:nvPicPr>
          <p:cNvPr id="9" name="Picture 11" descr="Fig4-1-ppt-1"/>
          <p:cNvPicPr>
            <a:picLocks noChangeAspect="1" noChangeArrowheads="1"/>
          </p:cNvPicPr>
          <p:nvPr/>
        </p:nvPicPr>
        <p:blipFill>
          <a:blip r:embed="rId2"/>
          <a:srcRect/>
          <a:stretch>
            <a:fillRect/>
          </a:stretch>
        </p:blipFill>
        <p:spPr bwMode="auto">
          <a:xfrm>
            <a:off x="3221038" y="1036638"/>
            <a:ext cx="5553075" cy="4429125"/>
          </a:xfrm>
          <a:prstGeom prst="rect">
            <a:avLst/>
          </a:prstGeom>
          <a:noFill/>
          <a:ln w="9525">
            <a:noFill/>
            <a:miter lim="800000"/>
            <a:headEnd/>
            <a:tailEnd/>
          </a:ln>
        </p:spPr>
      </p:pic>
      <p:pic>
        <p:nvPicPr>
          <p:cNvPr id="10" name="Picture 12" descr="Fig4-1-ppt-3"/>
          <p:cNvPicPr>
            <a:picLocks noChangeAspect="1" noChangeArrowheads="1"/>
          </p:cNvPicPr>
          <p:nvPr/>
        </p:nvPicPr>
        <p:blipFill>
          <a:blip r:embed="rId3"/>
          <a:srcRect/>
          <a:stretch>
            <a:fillRect/>
          </a:stretch>
        </p:blipFill>
        <p:spPr bwMode="auto">
          <a:xfrm>
            <a:off x="3221038" y="1036638"/>
            <a:ext cx="5553075" cy="4429125"/>
          </a:xfrm>
          <a:prstGeom prst="rect">
            <a:avLst/>
          </a:prstGeom>
          <a:noFill/>
          <a:ln w="9525">
            <a:noFill/>
            <a:miter lim="800000"/>
            <a:headEnd/>
            <a:tailEnd/>
          </a:ln>
        </p:spPr>
      </p:pic>
      <p:pic>
        <p:nvPicPr>
          <p:cNvPr id="11" name="Picture 13" descr="Fig4-1-ppt-4"/>
          <p:cNvPicPr>
            <a:picLocks noChangeAspect="1" noChangeArrowheads="1"/>
          </p:cNvPicPr>
          <p:nvPr/>
        </p:nvPicPr>
        <p:blipFill>
          <a:blip r:embed="rId4"/>
          <a:srcRect/>
          <a:stretch>
            <a:fillRect/>
          </a:stretch>
        </p:blipFill>
        <p:spPr bwMode="auto">
          <a:xfrm>
            <a:off x="3221038" y="1036638"/>
            <a:ext cx="5553075" cy="4429125"/>
          </a:xfrm>
          <a:prstGeom prst="rect">
            <a:avLst/>
          </a:prstGeom>
          <a:noFill/>
          <a:ln w="9525">
            <a:noFill/>
            <a:miter lim="800000"/>
            <a:headEnd/>
            <a:tailEnd/>
          </a:ln>
        </p:spPr>
      </p:pic>
      <p:pic>
        <p:nvPicPr>
          <p:cNvPr id="12" name="Picture 14" descr="Fig4-1-ppt-2"/>
          <p:cNvPicPr>
            <a:picLocks noChangeAspect="1" noChangeArrowheads="1"/>
          </p:cNvPicPr>
          <p:nvPr/>
        </p:nvPicPr>
        <p:blipFill>
          <a:blip r:embed="rId5"/>
          <a:srcRect/>
          <a:stretch>
            <a:fillRect/>
          </a:stretch>
        </p:blipFill>
        <p:spPr bwMode="auto">
          <a:xfrm>
            <a:off x="3221038" y="1036638"/>
            <a:ext cx="5553075" cy="4429125"/>
          </a:xfrm>
          <a:prstGeom prst="rect">
            <a:avLst/>
          </a:prstGeom>
          <a:noFill/>
          <a:ln w="9525">
            <a:noFill/>
            <a:miter lim="800000"/>
            <a:headEnd/>
            <a:tailEnd/>
          </a:ln>
        </p:spPr>
      </p:pic>
      <p:pic>
        <p:nvPicPr>
          <p:cNvPr id="13" name="Picture 15" descr="Fig4-1-ppt-6"/>
          <p:cNvPicPr>
            <a:picLocks noChangeAspect="1" noChangeArrowheads="1"/>
          </p:cNvPicPr>
          <p:nvPr/>
        </p:nvPicPr>
        <p:blipFill>
          <a:blip r:embed="rId6"/>
          <a:srcRect/>
          <a:stretch>
            <a:fillRect/>
          </a:stretch>
        </p:blipFill>
        <p:spPr bwMode="auto">
          <a:xfrm>
            <a:off x="3221038" y="1036638"/>
            <a:ext cx="5553075" cy="4429125"/>
          </a:xfrm>
          <a:prstGeom prst="rect">
            <a:avLst/>
          </a:prstGeom>
          <a:noFill/>
          <a:ln w="9525">
            <a:noFill/>
            <a:miter lim="800000"/>
            <a:headEnd/>
            <a:tailEnd/>
          </a:ln>
        </p:spPr>
      </p:pic>
      <p:pic>
        <p:nvPicPr>
          <p:cNvPr id="14" name="Picture 16" descr="Fig4-1-ppt-5"/>
          <p:cNvPicPr>
            <a:picLocks noChangeAspect="1" noChangeArrowheads="1"/>
          </p:cNvPicPr>
          <p:nvPr/>
        </p:nvPicPr>
        <p:blipFill>
          <a:blip r:embed="rId7"/>
          <a:srcRect/>
          <a:stretch>
            <a:fillRect/>
          </a:stretch>
        </p:blipFill>
        <p:spPr bwMode="auto">
          <a:xfrm>
            <a:off x="3221038" y="1036638"/>
            <a:ext cx="5553075" cy="4429125"/>
          </a:xfrm>
          <a:prstGeom prst="rect">
            <a:avLst/>
          </a:prstGeom>
          <a:noFill/>
          <a:ln w="9525">
            <a:noFill/>
            <a:miter lim="800000"/>
            <a:headEnd/>
            <a:tailEnd/>
          </a:ln>
        </p:spPr>
      </p:pic>
    </p:spTree>
    <p:extLst>
      <p:ext uri="{BB962C8B-B14F-4D97-AF65-F5344CB8AC3E}">
        <p14:creationId xmlns:p14="http://schemas.microsoft.com/office/powerpoint/2010/main" val="106331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surplus at a price of $3.50</a:t>
            </a:r>
            <a:endParaRPr lang="en-US" dirty="0"/>
          </a:p>
        </p:txBody>
      </p:sp>
      <p:sp>
        <p:nvSpPr>
          <p:cNvPr id="6" name="Text Placeholder 2"/>
          <p:cNvSpPr txBox="1">
            <a:spLocks/>
          </p:cNvSpPr>
          <p:nvPr/>
        </p:nvSpPr>
        <p:spPr>
          <a:xfrm>
            <a:off x="152400" y="838200"/>
            <a:ext cx="3962400"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smtClean="0"/>
              <a:t>If the price of tea is $3.50 per cup, Theresa, Tom, and Terri will buy a cup.</a:t>
            </a:r>
          </a:p>
          <a:p>
            <a:endParaRPr lang="en-US" kern="0" dirty="0" smtClean="0"/>
          </a:p>
          <a:p>
            <a:r>
              <a:rPr lang="en-US" kern="0" dirty="0" smtClean="0"/>
              <a:t>Theresa was willing to pay $6.00; a cup of chai tea is “worth” $6.00 to her. She got it for $3.50, so she derives a net benefit of</a:t>
            </a:r>
            <a:br>
              <a:rPr lang="en-US" kern="0" dirty="0" smtClean="0"/>
            </a:br>
            <a:r>
              <a:rPr lang="en-US" kern="0" dirty="0" smtClean="0"/>
              <a:t>$6.00 – $3.50 = $2.50.</a:t>
            </a:r>
          </a:p>
          <a:p>
            <a:endParaRPr lang="en-US" kern="0" dirty="0" smtClean="0"/>
          </a:p>
          <a:p>
            <a:r>
              <a:rPr lang="en-US" kern="0" dirty="0" smtClean="0"/>
              <a:t>Area A represents this net benefit, and is known as Theresa’s consumer surplus in the chai tea market.</a:t>
            </a:r>
            <a:endParaRPr lang="en-US" kern="0" dirty="0"/>
          </a:p>
        </p:txBody>
      </p:sp>
      <p:sp>
        <p:nvSpPr>
          <p:cNvPr id="7" name="Text Placeholder 3"/>
          <p:cNvSpPr txBox="1">
            <a:spLocks/>
          </p:cNvSpPr>
          <p:nvPr/>
        </p:nvSpPr>
        <p:spPr>
          <a:xfrm>
            <a:off x="5867400" y="5562600"/>
            <a:ext cx="2290763" cy="449263"/>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smtClean="0"/>
              <a:t>Measuring consumer surplus</a:t>
            </a:r>
            <a:endParaRPr lang="en-US" kern="0" dirty="0"/>
          </a:p>
        </p:txBody>
      </p:sp>
      <p:sp>
        <p:nvSpPr>
          <p:cNvPr id="8" name="Text Placeholder 4"/>
          <p:cNvSpPr txBox="1">
            <a:spLocks/>
          </p:cNvSpPr>
          <p:nvPr/>
        </p:nvSpPr>
        <p:spPr>
          <a:xfrm>
            <a:off x="4533900" y="5562600"/>
            <a:ext cx="1352550" cy="381000"/>
          </a:xfrm>
          <a:prstGeom prst="rect">
            <a:avLst/>
          </a:prstGeom>
          <a:solidFill>
            <a:srgbClr val="89B8CF"/>
          </a:solidFill>
        </p:spPr>
        <p:txBody>
          <a:bodyPr/>
          <a:lstStyle>
            <a:lvl1pPr marL="342900" indent="-342900" algn="l" rtl="0" eaLnBrk="0" fontAlgn="base" hangingPunct="0">
              <a:spcBef>
                <a:spcPct val="20000"/>
              </a:spcBef>
              <a:spcAft>
                <a:spcPct val="0"/>
              </a:spcAft>
              <a:defRPr sz="1600" b="1" i="0">
                <a:solidFill>
                  <a:schemeClr val="accent2">
                    <a:lumMod val="75000"/>
                  </a:schemeClr>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smtClean="0"/>
              <a:t>Figure 4.2a</a:t>
            </a:r>
            <a:endParaRPr lang="en-US" kern="0" dirty="0"/>
          </a:p>
        </p:txBody>
      </p:sp>
      <p:pic>
        <p:nvPicPr>
          <p:cNvPr id="9" name="Picture 15" descr="Fig04-2_PPT_4"/>
          <p:cNvPicPr>
            <a:picLocks noChangeAspect="1" noChangeArrowheads="1"/>
          </p:cNvPicPr>
          <p:nvPr/>
        </p:nvPicPr>
        <p:blipFill>
          <a:blip r:embed="rId3"/>
          <a:srcRect/>
          <a:stretch>
            <a:fillRect/>
          </a:stretch>
        </p:blipFill>
        <p:spPr bwMode="auto">
          <a:xfrm>
            <a:off x="4267200" y="1343406"/>
            <a:ext cx="3933825" cy="3067050"/>
          </a:xfrm>
          <a:prstGeom prst="rect">
            <a:avLst/>
          </a:prstGeom>
          <a:noFill/>
          <a:ln w="9525">
            <a:noFill/>
            <a:miter lim="800000"/>
            <a:headEnd/>
            <a:tailEnd/>
          </a:ln>
        </p:spPr>
      </p:pic>
      <p:pic>
        <p:nvPicPr>
          <p:cNvPr id="10" name="Picture 12" descr="Fig04-2_PPT_1"/>
          <p:cNvPicPr>
            <a:picLocks noChangeAspect="1" noChangeArrowheads="1"/>
          </p:cNvPicPr>
          <p:nvPr/>
        </p:nvPicPr>
        <p:blipFill>
          <a:blip r:embed="rId4"/>
          <a:srcRect/>
          <a:stretch>
            <a:fillRect/>
          </a:stretch>
        </p:blipFill>
        <p:spPr bwMode="auto">
          <a:xfrm>
            <a:off x="4267200" y="1343406"/>
            <a:ext cx="3933825" cy="3067050"/>
          </a:xfrm>
          <a:prstGeom prst="rect">
            <a:avLst/>
          </a:prstGeom>
          <a:noFill/>
          <a:ln w="9525">
            <a:noFill/>
            <a:miter lim="800000"/>
            <a:headEnd/>
            <a:tailEnd/>
          </a:ln>
        </p:spPr>
      </p:pic>
      <p:pic>
        <p:nvPicPr>
          <p:cNvPr id="11" name="Picture 13" descr="Fig04-2_PPT_2"/>
          <p:cNvPicPr>
            <a:picLocks noChangeAspect="1" noChangeArrowheads="1"/>
          </p:cNvPicPr>
          <p:nvPr/>
        </p:nvPicPr>
        <p:blipFill>
          <a:blip r:embed="rId5"/>
          <a:srcRect/>
          <a:stretch>
            <a:fillRect/>
          </a:stretch>
        </p:blipFill>
        <p:spPr bwMode="auto">
          <a:xfrm>
            <a:off x="4267200" y="1343406"/>
            <a:ext cx="3933825" cy="3067050"/>
          </a:xfrm>
          <a:prstGeom prst="rect">
            <a:avLst/>
          </a:prstGeom>
          <a:noFill/>
          <a:ln w="9525">
            <a:noFill/>
            <a:miter lim="800000"/>
            <a:headEnd/>
            <a:tailEnd/>
          </a:ln>
        </p:spPr>
      </p:pic>
      <p:pic>
        <p:nvPicPr>
          <p:cNvPr id="12" name="Picture 14" descr="Fig04-2_PPT_3"/>
          <p:cNvPicPr>
            <a:picLocks noChangeAspect="1" noChangeArrowheads="1"/>
          </p:cNvPicPr>
          <p:nvPr/>
        </p:nvPicPr>
        <p:blipFill>
          <a:blip r:embed="rId6"/>
          <a:srcRect/>
          <a:stretch>
            <a:fillRect/>
          </a:stretch>
        </p:blipFill>
        <p:spPr bwMode="auto">
          <a:xfrm>
            <a:off x="4267200" y="1343406"/>
            <a:ext cx="3933825" cy="3067050"/>
          </a:xfrm>
          <a:prstGeom prst="rect">
            <a:avLst/>
          </a:prstGeom>
          <a:noFill/>
          <a:ln w="9525">
            <a:noFill/>
            <a:miter lim="800000"/>
            <a:headEnd/>
            <a:tailEnd/>
          </a:ln>
        </p:spPr>
      </p:pic>
    </p:spTree>
    <p:extLst>
      <p:ext uri="{BB962C8B-B14F-4D97-AF65-F5344CB8AC3E}">
        <p14:creationId xmlns:p14="http://schemas.microsoft.com/office/powerpoint/2010/main" val="250885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left)">
                                      <p:cBhvr>
                                        <p:cTn id="29" dur="500"/>
                                        <p:tgtEl>
                                          <p:spTgt spid="6">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surplus at a price of $</a:t>
            </a:r>
            <a:r>
              <a:rPr lang="en-US" dirty="0" smtClean="0"/>
              <a:t>3.50—continued</a:t>
            </a:r>
            <a:endParaRPr lang="en-US" dirty="0"/>
          </a:p>
        </p:txBody>
      </p:sp>
      <p:sp>
        <p:nvSpPr>
          <p:cNvPr id="6" name="Text Placeholder 2"/>
          <p:cNvSpPr>
            <a:spLocks noGrp="1"/>
          </p:cNvSpPr>
          <p:nvPr>
            <p:ph type="body" sz="quarter" idx="11"/>
          </p:nvPr>
        </p:nvSpPr>
        <p:spPr>
          <a:xfrm>
            <a:off x="152400" y="838200"/>
            <a:ext cx="3962400" cy="5638800"/>
          </a:xfrm>
        </p:spPr>
        <p:txBody>
          <a:bodyPr/>
          <a:lstStyle/>
          <a:p>
            <a:r>
              <a:rPr lang="en-US" dirty="0"/>
              <a:t>Tom and Terri also obtain consumer surplus, equal to $1.50 (area B) and $0.50 (area C).</a:t>
            </a:r>
          </a:p>
          <a:p>
            <a:endParaRPr lang="en-US" dirty="0"/>
          </a:p>
          <a:p>
            <a:r>
              <a:rPr lang="en-US" dirty="0"/>
              <a:t>The sum of the areas of rectangles A, B, and C is called the consumer surplus in the chai tea market.</a:t>
            </a:r>
          </a:p>
          <a:p>
            <a:endParaRPr lang="en-US" dirty="0"/>
          </a:p>
          <a:p>
            <a:r>
              <a:rPr lang="en-US" dirty="0"/>
              <a:t>This area can be described as the area below the demand curve, above the price that consumers pay.</a:t>
            </a:r>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Measuring consumer surplus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4.2a</a:t>
            </a:r>
            <a:endParaRPr lang="en-US" dirty="0"/>
          </a:p>
        </p:txBody>
      </p:sp>
      <p:pic>
        <p:nvPicPr>
          <p:cNvPr id="9" name="Picture 17" descr="Fig04-2_PPT_6"/>
          <p:cNvPicPr>
            <a:picLocks noChangeAspect="1" noChangeArrowheads="1"/>
          </p:cNvPicPr>
          <p:nvPr/>
        </p:nvPicPr>
        <p:blipFill>
          <a:blip r:embed="rId2"/>
          <a:srcRect/>
          <a:stretch>
            <a:fillRect/>
          </a:stretch>
        </p:blipFill>
        <p:spPr bwMode="auto">
          <a:xfrm>
            <a:off x="4267200" y="1343406"/>
            <a:ext cx="3933825" cy="3067050"/>
          </a:xfrm>
          <a:prstGeom prst="rect">
            <a:avLst/>
          </a:prstGeom>
          <a:noFill/>
          <a:ln w="9525">
            <a:noFill/>
            <a:miter lim="800000"/>
            <a:headEnd/>
            <a:tailEnd/>
          </a:ln>
        </p:spPr>
      </p:pic>
      <p:pic>
        <p:nvPicPr>
          <p:cNvPr id="10" name="Picture 16" descr="Fig04-2_PPT_5"/>
          <p:cNvPicPr>
            <a:picLocks noChangeAspect="1" noChangeArrowheads="1"/>
          </p:cNvPicPr>
          <p:nvPr/>
        </p:nvPicPr>
        <p:blipFill>
          <a:blip r:embed="rId3"/>
          <a:srcRect/>
          <a:stretch>
            <a:fillRect/>
          </a:stretch>
        </p:blipFill>
        <p:spPr bwMode="auto">
          <a:xfrm>
            <a:off x="4267200" y="1343406"/>
            <a:ext cx="3933825" cy="3067050"/>
          </a:xfrm>
          <a:prstGeom prst="rect">
            <a:avLst/>
          </a:prstGeom>
          <a:noFill/>
          <a:ln w="9525">
            <a:noFill/>
            <a:miter lim="800000"/>
            <a:headEnd/>
            <a:tailEnd/>
          </a:ln>
        </p:spPr>
      </p:pic>
      <p:pic>
        <p:nvPicPr>
          <p:cNvPr id="11" name="Picture 15" descr="Fig04-2_PPT_4"/>
          <p:cNvPicPr>
            <a:picLocks noChangeAspect="1" noChangeArrowheads="1"/>
          </p:cNvPicPr>
          <p:nvPr/>
        </p:nvPicPr>
        <p:blipFill>
          <a:blip r:embed="rId4"/>
          <a:srcRect/>
          <a:stretch>
            <a:fillRect/>
          </a:stretch>
        </p:blipFill>
        <p:spPr bwMode="auto">
          <a:xfrm>
            <a:off x="4267200" y="1343406"/>
            <a:ext cx="3933825" cy="3067050"/>
          </a:xfrm>
          <a:prstGeom prst="rect">
            <a:avLst/>
          </a:prstGeom>
          <a:noFill/>
          <a:ln w="9525">
            <a:noFill/>
            <a:miter lim="800000"/>
            <a:headEnd/>
            <a:tailEnd/>
          </a:ln>
        </p:spPr>
      </p:pic>
      <p:pic>
        <p:nvPicPr>
          <p:cNvPr id="12" name="Picture 12" descr="Fig04-2_PPT_1"/>
          <p:cNvPicPr>
            <a:picLocks noChangeAspect="1" noChangeArrowheads="1"/>
          </p:cNvPicPr>
          <p:nvPr/>
        </p:nvPicPr>
        <p:blipFill>
          <a:blip r:embed="rId5"/>
          <a:srcRect/>
          <a:stretch>
            <a:fillRect/>
          </a:stretch>
        </p:blipFill>
        <p:spPr bwMode="auto">
          <a:xfrm>
            <a:off x="4267200" y="1343406"/>
            <a:ext cx="3933825" cy="3067050"/>
          </a:xfrm>
          <a:prstGeom prst="rect">
            <a:avLst/>
          </a:prstGeom>
          <a:noFill/>
          <a:ln w="9525">
            <a:noFill/>
            <a:miter lim="800000"/>
            <a:headEnd/>
            <a:tailEnd/>
          </a:ln>
        </p:spPr>
      </p:pic>
      <p:pic>
        <p:nvPicPr>
          <p:cNvPr id="13" name="Picture 13" descr="Fig04-2_PPT_2"/>
          <p:cNvPicPr>
            <a:picLocks noChangeAspect="1" noChangeArrowheads="1"/>
          </p:cNvPicPr>
          <p:nvPr/>
        </p:nvPicPr>
        <p:blipFill>
          <a:blip r:embed="rId6"/>
          <a:srcRect/>
          <a:stretch>
            <a:fillRect/>
          </a:stretch>
        </p:blipFill>
        <p:spPr bwMode="auto">
          <a:xfrm>
            <a:off x="4267200" y="1343406"/>
            <a:ext cx="3933825" cy="3067050"/>
          </a:xfrm>
          <a:prstGeom prst="rect">
            <a:avLst/>
          </a:prstGeom>
          <a:noFill/>
          <a:ln w="9525">
            <a:noFill/>
            <a:miter lim="800000"/>
            <a:headEnd/>
            <a:tailEnd/>
          </a:ln>
        </p:spPr>
      </p:pic>
      <p:pic>
        <p:nvPicPr>
          <p:cNvPr id="14" name="Picture 14" descr="Fig04-2_PPT_3"/>
          <p:cNvPicPr>
            <a:picLocks noChangeAspect="1" noChangeArrowheads="1"/>
          </p:cNvPicPr>
          <p:nvPr/>
        </p:nvPicPr>
        <p:blipFill>
          <a:blip r:embed="rId7"/>
          <a:srcRect/>
          <a:stretch>
            <a:fillRect/>
          </a:stretch>
        </p:blipFill>
        <p:spPr bwMode="auto">
          <a:xfrm>
            <a:off x="4267200" y="1343406"/>
            <a:ext cx="3933825" cy="3067050"/>
          </a:xfrm>
          <a:prstGeom prst="rect">
            <a:avLst/>
          </a:prstGeom>
          <a:noFill/>
          <a:ln w="9525">
            <a:noFill/>
            <a:miter lim="800000"/>
            <a:headEnd/>
            <a:tailEnd/>
          </a:ln>
        </p:spPr>
      </p:pic>
      <p:pic>
        <p:nvPicPr>
          <p:cNvPr id="15" name="Picture 14" descr="Fig04-2_PPT5.5.gif"/>
          <p:cNvPicPr>
            <a:picLocks noChangeAspect="1"/>
          </p:cNvPicPr>
          <p:nvPr/>
        </p:nvPicPr>
        <p:blipFill>
          <a:blip r:embed="rId8"/>
          <a:srcRect/>
          <a:stretch>
            <a:fillRect/>
          </a:stretch>
        </p:blipFill>
        <p:spPr bwMode="auto">
          <a:xfrm>
            <a:off x="4268788" y="1352550"/>
            <a:ext cx="3933825" cy="3067050"/>
          </a:xfrm>
          <a:prstGeom prst="rect">
            <a:avLst/>
          </a:prstGeom>
          <a:noFill/>
          <a:ln w="9525">
            <a:noFill/>
            <a:miter lim="800000"/>
            <a:headEnd/>
            <a:tailEnd/>
          </a:ln>
        </p:spPr>
      </p:pic>
    </p:spTree>
    <p:extLst>
      <p:ext uri="{BB962C8B-B14F-4D97-AF65-F5344CB8AC3E}">
        <p14:creationId xmlns:p14="http://schemas.microsoft.com/office/powerpoint/2010/main" val="723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left)">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39140</TotalTime>
  <Words>4945</Words>
  <Application>Microsoft Office PowerPoint</Application>
  <PresentationFormat>On-screen Show (4:3)</PresentationFormat>
  <Paragraphs>613</Paragraphs>
  <Slides>55</Slides>
  <Notes>15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original</vt:lpstr>
      <vt:lpstr>PowerPoint Presentation</vt:lpstr>
      <vt:lpstr>Economic efficiency, government price setting, and taxes</vt:lpstr>
      <vt:lpstr>Should the government control apartment rents?</vt:lpstr>
      <vt:lpstr>Consumer Surplus and Producer Surplus</vt:lpstr>
      <vt:lpstr>Consumer and producer surplus</vt:lpstr>
      <vt:lpstr>Deriving the demand curve for chai tea</vt:lpstr>
      <vt:lpstr>How much benefit will chai tea drinkers receive?</vt:lpstr>
      <vt:lpstr>Consumer surplus at a price of $3.50</vt:lpstr>
      <vt:lpstr>Consumer surplus at a price of $3.50—continued</vt:lpstr>
      <vt:lpstr>Consumer surplus if price falls to $3.00</vt:lpstr>
      <vt:lpstr>Total consumer surplus in the market for chai tea</vt:lpstr>
      <vt:lpstr>Consumer surplus from broadband internet</vt:lpstr>
      <vt:lpstr>CS from broadband internet—continued</vt:lpstr>
      <vt:lpstr>Producer surplus</vt:lpstr>
      <vt:lpstr>Measuring producer surplus (single firm)</vt:lpstr>
      <vt:lpstr>Measuring producer surplus (entire market)</vt:lpstr>
      <vt:lpstr>What consumer and producer surplus measure</vt:lpstr>
      <vt:lpstr>The Efficiency of Competitive Markets</vt:lpstr>
      <vt:lpstr>How much output is efficient?</vt:lpstr>
      <vt:lpstr>The efficiency of competitive equilibrium</vt:lpstr>
      <vt:lpstr>The efficiency of competitive equilibrium—surplus</vt:lpstr>
      <vt:lpstr>Economic surplus if the market is not in equilibrium</vt:lpstr>
      <vt:lpstr>Deadweight loss resulting from non-equilibrium quantity</vt:lpstr>
      <vt:lpstr>Government Intervention in the Market: Price Floors and Price Ceilings</vt:lpstr>
      <vt:lpstr>Price ceilings and price floors</vt:lpstr>
      <vt:lpstr>Price floors: agricultural price supports</vt:lpstr>
      <vt:lpstr>Price floors: it gets worse…</vt:lpstr>
      <vt:lpstr>Price floors in labor markets</vt:lpstr>
      <vt:lpstr>Price ceilings: rent controls</vt:lpstr>
      <vt:lpstr>Price ceilings: the effect of rent controls</vt:lpstr>
      <vt:lpstr>Black markets and peer-to-peer sites</vt:lpstr>
      <vt:lpstr>The results of government price controls</vt:lpstr>
      <vt:lpstr>Shortage and Scarcity</vt:lpstr>
      <vt:lpstr>The Economic Impact of Taxes</vt:lpstr>
      <vt:lpstr>Taxes</vt:lpstr>
      <vt:lpstr>The effect of a tax on cigarettes</vt:lpstr>
      <vt:lpstr>What just happened to the supply curve?</vt:lpstr>
      <vt:lpstr>The effect of a tax on cigarettes</vt:lpstr>
      <vt:lpstr>Tax incidence on a demand and supply graph</vt:lpstr>
      <vt:lpstr>Tax incidence: who actually pays for a tax?</vt:lpstr>
      <vt:lpstr>What if the tax is collected from buyers?</vt:lpstr>
      <vt:lpstr>What does determine the tax incidence?</vt:lpstr>
      <vt:lpstr>The burden of the Social Security tax</vt:lpstr>
      <vt:lpstr>Social Security tax burden—continued</vt:lpstr>
      <vt:lpstr>Common misconceptions to avoid</vt:lpstr>
      <vt:lpstr>Appendix: Quantitative Demand and Supply Analysis</vt:lpstr>
      <vt:lpstr>Demand and supply equations</vt:lpstr>
      <vt:lpstr>Graphing the equilibrium</vt:lpstr>
      <vt:lpstr>Graphing the demand and supply curves</vt:lpstr>
      <vt:lpstr>Estimating the consumer and producer surplus</vt:lpstr>
      <vt:lpstr>Rent controls in the market for apartments</vt:lpstr>
      <vt:lpstr>Computing deadweight loss</vt:lpstr>
      <vt:lpstr>Computing the change in surplus for consumers</vt:lpstr>
      <vt:lpstr>Computing the change in surplus for producers</vt:lpstr>
      <vt:lpstr>Summary of computations</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Pat</cp:lastModifiedBy>
  <cp:revision>1557</cp:revision>
  <cp:lastPrinted>2012-08-26T22:27:34Z</cp:lastPrinted>
  <dcterms:created xsi:type="dcterms:W3CDTF">2010-11-05T19:39:20Z</dcterms:created>
  <dcterms:modified xsi:type="dcterms:W3CDTF">2014-04-01T14:16:48Z</dcterms:modified>
</cp:coreProperties>
</file>